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30"/>
  </p:notesMasterIdLst>
  <p:sldIdLst>
    <p:sldId id="283" r:id="rId2"/>
    <p:sldId id="285" r:id="rId3"/>
    <p:sldId id="262" r:id="rId4"/>
    <p:sldId id="263" r:id="rId5"/>
    <p:sldId id="265" r:id="rId6"/>
    <p:sldId id="271" r:id="rId7"/>
    <p:sldId id="272" r:id="rId8"/>
    <p:sldId id="291" r:id="rId9"/>
    <p:sldId id="273" r:id="rId10"/>
    <p:sldId id="288" r:id="rId11"/>
    <p:sldId id="266" r:id="rId12"/>
    <p:sldId id="268" r:id="rId13"/>
    <p:sldId id="281" r:id="rId14"/>
    <p:sldId id="287" r:id="rId15"/>
    <p:sldId id="260" r:id="rId16"/>
    <p:sldId id="270" r:id="rId17"/>
    <p:sldId id="259" r:id="rId18"/>
    <p:sldId id="290" r:id="rId19"/>
    <p:sldId id="258" r:id="rId20"/>
    <p:sldId id="274" r:id="rId21"/>
    <p:sldId id="275" r:id="rId22"/>
    <p:sldId id="276" r:id="rId23"/>
    <p:sldId id="277" r:id="rId24"/>
    <p:sldId id="278" r:id="rId25"/>
    <p:sldId id="279" r:id="rId26"/>
    <p:sldId id="289" r:id="rId27"/>
    <p:sldId id="269" r:id="rId28"/>
    <p:sldId id="28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lefdal@gmail.com" initials="m" lastIdx="1" clrIdx="0">
    <p:extLst>
      <p:ext uri="{19B8F6BF-5375-455C-9EA6-DF929625EA0E}">
        <p15:presenceInfo xmlns:p15="http://schemas.microsoft.com/office/powerpoint/2012/main" userId="521bd3ab2a55ade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473" autoAdjust="0"/>
  </p:normalViewPr>
  <p:slideViewPr>
    <p:cSldViewPr snapToGrid="0">
      <p:cViewPr>
        <p:scale>
          <a:sx n="54" d="100"/>
          <a:sy n="54" d="100"/>
        </p:scale>
        <p:origin x="111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1-07T14:50:36.921" idx="1">
    <p:pos x="10" y="10"/>
    <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5EAD0B-BCA9-47BE-94BB-A8A052F2C303}" type="datetimeFigureOut">
              <a:rPr lang="en-US" smtClean="0"/>
              <a:t>11/8/2019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F97871-2F0E-45B1-9780-7758E00D58B5}" type="slidenum">
              <a:rPr lang="en-US" smtClean="0"/>
              <a:t>‹#›</a:t>
            </a:fld>
            <a:endParaRPr lang="en-US" dirty="0"/>
          </a:p>
        </p:txBody>
      </p:sp>
    </p:spTree>
    <p:extLst>
      <p:ext uri="{BB962C8B-B14F-4D97-AF65-F5344CB8AC3E}">
        <p14:creationId xmlns:p14="http://schemas.microsoft.com/office/powerpoint/2010/main" val="2288948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According to the CDC, the number of drug overdose deaths in the US in 2017, was 70,237.   </a:t>
            </a:r>
          </a:p>
          <a:p>
            <a:endParaRPr lang="en-US" dirty="0"/>
          </a:p>
        </p:txBody>
      </p:sp>
      <p:sp>
        <p:nvSpPr>
          <p:cNvPr id="4" name="Slide Number Placeholder 3"/>
          <p:cNvSpPr>
            <a:spLocks noGrp="1"/>
          </p:cNvSpPr>
          <p:nvPr>
            <p:ph type="sldNum" sz="quarter" idx="5"/>
          </p:nvPr>
        </p:nvSpPr>
        <p:spPr/>
        <p:txBody>
          <a:bodyPr/>
          <a:lstStyle/>
          <a:p>
            <a:fld id="{E8F97871-2F0E-45B1-9780-7758E00D58B5}" type="slidenum">
              <a:rPr lang="en-US" smtClean="0"/>
              <a:t>2</a:t>
            </a:fld>
            <a:endParaRPr lang="en-US" dirty="0"/>
          </a:p>
        </p:txBody>
      </p:sp>
    </p:spTree>
    <p:extLst>
      <p:ext uri="{BB962C8B-B14F-4D97-AF65-F5344CB8AC3E}">
        <p14:creationId xmlns:p14="http://schemas.microsoft.com/office/powerpoint/2010/main" val="3427247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Used knockout mouse model and CPP white walls and white floor, mesh floor and striped walls.</a:t>
            </a:r>
          </a:p>
          <a:p>
            <a:r>
              <a:rPr lang="en-US" dirty="0"/>
              <a:t>Day 1- habituation to smooth white cage, d2 allowed to explore both cages to determine preference. D3-d8 drug injections and confined to the less preferred side. Group 2 given saline and confined to preferred side (15 min). Measured locomotor activity using infrared beams. D9 allowed to explore both sides again. Compared time spent in drug paired side with time spent in that compartment before conditioning.</a:t>
            </a:r>
          </a:p>
        </p:txBody>
      </p:sp>
      <p:sp>
        <p:nvSpPr>
          <p:cNvPr id="4" name="Slide Number Placeholder 3"/>
          <p:cNvSpPr>
            <a:spLocks noGrp="1"/>
          </p:cNvSpPr>
          <p:nvPr>
            <p:ph type="sldNum" sz="quarter" idx="5"/>
          </p:nvPr>
        </p:nvSpPr>
        <p:spPr/>
        <p:txBody>
          <a:bodyPr/>
          <a:lstStyle/>
          <a:p>
            <a:fld id="{E8F97871-2F0E-45B1-9780-7758E00D58B5}" type="slidenum">
              <a:rPr lang="en-US" smtClean="0"/>
              <a:t>11</a:t>
            </a:fld>
            <a:endParaRPr lang="en-US" dirty="0"/>
          </a:p>
        </p:txBody>
      </p:sp>
    </p:spTree>
    <p:extLst>
      <p:ext uri="{BB962C8B-B14F-4D97-AF65-F5344CB8AC3E}">
        <p14:creationId xmlns:p14="http://schemas.microsoft.com/office/powerpoint/2010/main" val="684036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not completely eliminate reward of cocaine</a:t>
            </a:r>
          </a:p>
        </p:txBody>
      </p:sp>
      <p:sp>
        <p:nvSpPr>
          <p:cNvPr id="4" name="Slide Number Placeholder 3"/>
          <p:cNvSpPr>
            <a:spLocks noGrp="1"/>
          </p:cNvSpPr>
          <p:nvPr>
            <p:ph type="sldNum" sz="quarter" idx="5"/>
          </p:nvPr>
        </p:nvSpPr>
        <p:spPr/>
        <p:txBody>
          <a:bodyPr/>
          <a:lstStyle/>
          <a:p>
            <a:fld id="{E8F97871-2F0E-45B1-9780-7758E00D58B5}" type="slidenum">
              <a:rPr lang="en-US" smtClean="0"/>
              <a:t>12</a:t>
            </a:fld>
            <a:endParaRPr lang="en-US" dirty="0"/>
          </a:p>
        </p:txBody>
      </p:sp>
    </p:spTree>
    <p:extLst>
      <p:ext uri="{BB962C8B-B14F-4D97-AF65-F5344CB8AC3E}">
        <p14:creationId xmlns:p14="http://schemas.microsoft.com/office/powerpoint/2010/main" val="3159616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Cocaine induced locomotor activity. Measured during saline and cocaine conditioning in wild type and DARPP-32 knockout. Ave number of beam breaks over 3 days. There was no difference in baseline locomotor response to saline. None of the mutations affected basal locomotor activity.No difference between WT and DARPP-32 cocaine tx.</a:t>
            </a:r>
          </a:p>
        </p:txBody>
      </p:sp>
      <p:sp>
        <p:nvSpPr>
          <p:cNvPr id="4" name="Slide Number Placeholder 3"/>
          <p:cNvSpPr>
            <a:spLocks noGrp="1"/>
          </p:cNvSpPr>
          <p:nvPr>
            <p:ph type="sldNum" sz="quarter" idx="5"/>
          </p:nvPr>
        </p:nvSpPr>
        <p:spPr/>
        <p:txBody>
          <a:bodyPr/>
          <a:lstStyle/>
          <a:p>
            <a:fld id="{E8F97871-2F0E-45B1-9780-7758E00D58B5}" type="slidenum">
              <a:rPr lang="en-US" smtClean="0"/>
              <a:t>13</a:t>
            </a:fld>
            <a:endParaRPr lang="en-US" dirty="0"/>
          </a:p>
        </p:txBody>
      </p:sp>
    </p:spTree>
    <p:extLst>
      <p:ext uri="{BB962C8B-B14F-4D97-AF65-F5344CB8AC3E}">
        <p14:creationId xmlns:p14="http://schemas.microsoft.com/office/powerpoint/2010/main" val="1299906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F97871-2F0E-45B1-9780-7758E00D58B5}" type="slidenum">
              <a:rPr lang="en-US" smtClean="0"/>
              <a:t>14</a:t>
            </a:fld>
            <a:endParaRPr lang="en-US" dirty="0"/>
          </a:p>
        </p:txBody>
      </p:sp>
    </p:spTree>
    <p:extLst>
      <p:ext uri="{BB962C8B-B14F-4D97-AF65-F5344CB8AC3E}">
        <p14:creationId xmlns:p14="http://schemas.microsoft.com/office/powerpoint/2010/main" val="1486572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Electrostatically complexed GNR to si-RNA to target DARPP-32. Stable for 1 month after formation. By d12 nearly 80% of complex has separated.</a:t>
            </a:r>
          </a:p>
        </p:txBody>
      </p:sp>
      <p:sp>
        <p:nvSpPr>
          <p:cNvPr id="4" name="Slide Number Placeholder 3"/>
          <p:cNvSpPr>
            <a:spLocks noGrp="1"/>
          </p:cNvSpPr>
          <p:nvPr>
            <p:ph type="sldNum" sz="quarter" idx="5"/>
          </p:nvPr>
        </p:nvSpPr>
        <p:spPr/>
        <p:txBody>
          <a:bodyPr/>
          <a:lstStyle/>
          <a:p>
            <a:fld id="{E8F97871-2F0E-45B1-9780-7758E00D58B5}" type="slidenum">
              <a:rPr lang="en-US" smtClean="0"/>
              <a:t>16</a:t>
            </a:fld>
            <a:endParaRPr lang="en-US" dirty="0"/>
          </a:p>
        </p:txBody>
      </p:sp>
    </p:spTree>
    <p:extLst>
      <p:ext uri="{BB962C8B-B14F-4D97-AF65-F5344CB8AC3E}">
        <p14:creationId xmlns:p14="http://schemas.microsoft.com/office/powerpoint/2010/main" val="790268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D1- d5- habituation: allowed to explore both sides 10 min/day to determine side preference. D6-14- veh or morphine to elicit dependence and mimic opiate abuse. D14- 1 hr after morphine inj, another habituation session. Allowed to roam free for 10 min. Most time spent was marked as preferred side. D15 intracerebral nanoplex infusion. Days 16-19, conditioning for place aversion. Confined to preferred side (determined on d14) for 10 min a day. Testing on day 20 and day 30, allowed to roam freely, time spent on each side was measured. Observed signs of withdrawal separately.  </a:t>
            </a:r>
          </a:p>
        </p:txBody>
      </p:sp>
      <p:sp>
        <p:nvSpPr>
          <p:cNvPr id="4" name="Slide Number Placeholder 3"/>
          <p:cNvSpPr>
            <a:spLocks noGrp="1"/>
          </p:cNvSpPr>
          <p:nvPr>
            <p:ph type="sldNum" sz="quarter" idx="5"/>
          </p:nvPr>
        </p:nvSpPr>
        <p:spPr/>
        <p:txBody>
          <a:bodyPr/>
          <a:lstStyle/>
          <a:p>
            <a:fld id="{E8F97871-2F0E-45B1-9780-7758E00D58B5}" type="slidenum">
              <a:rPr lang="en-US" smtClean="0"/>
              <a:t>17</a:t>
            </a:fld>
            <a:endParaRPr lang="en-US" dirty="0"/>
          </a:p>
        </p:txBody>
      </p:sp>
    </p:spTree>
    <p:extLst>
      <p:ext uri="{BB962C8B-B14F-4D97-AF65-F5344CB8AC3E}">
        <p14:creationId xmlns:p14="http://schemas.microsoft.com/office/powerpoint/2010/main" val="4265711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days 15,17,19- Counted symptoms every 2 min for 10 min intervals. Observed signs given a “1”. No signs were scored with a “0” Max score was 20, head shakes were eliminated due to head staples. Diarrhea was automatically given a “1” for the 10 min period.</a:t>
            </a:r>
          </a:p>
        </p:txBody>
      </p:sp>
      <p:sp>
        <p:nvSpPr>
          <p:cNvPr id="4" name="Slide Number Placeholder 3"/>
          <p:cNvSpPr>
            <a:spLocks noGrp="1"/>
          </p:cNvSpPr>
          <p:nvPr>
            <p:ph type="sldNum" sz="quarter" idx="5"/>
          </p:nvPr>
        </p:nvSpPr>
        <p:spPr/>
        <p:txBody>
          <a:bodyPr/>
          <a:lstStyle/>
          <a:p>
            <a:fld id="{E8F97871-2F0E-45B1-9780-7758E00D58B5}" type="slidenum">
              <a:rPr lang="en-US" smtClean="0"/>
              <a:t>18</a:t>
            </a:fld>
            <a:endParaRPr lang="en-US" dirty="0"/>
          </a:p>
        </p:txBody>
      </p:sp>
    </p:spTree>
    <p:extLst>
      <p:ext uri="{BB962C8B-B14F-4D97-AF65-F5344CB8AC3E}">
        <p14:creationId xmlns:p14="http://schemas.microsoft.com/office/powerpoint/2010/main" val="2507864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F97871-2F0E-45B1-9780-7758E00D58B5}" type="slidenum">
              <a:rPr lang="en-US" smtClean="0"/>
              <a:t>19</a:t>
            </a:fld>
            <a:endParaRPr lang="en-US" dirty="0"/>
          </a:p>
        </p:txBody>
      </p:sp>
    </p:spTree>
    <p:extLst>
      <p:ext uri="{BB962C8B-B14F-4D97-AF65-F5344CB8AC3E}">
        <p14:creationId xmlns:p14="http://schemas.microsoft.com/office/powerpoint/2010/main" val="1147989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Fig. 4 shows DARPP-32 gene expression levels in both PAG and VTA regions on days 5 and 15 post DL-PAG injection in animals administered morphine. We observed approximately 44 % suppression (p&lt;0.01) of DARPP-32 gene expression in brain tissue from the PAG region at 120 h (5 days) post-DL-PAG injection (n=5), and sustained knockdown i.e., 48 % suppression (p&lt;0.01) of DARPP-32 gene expression (n=5) on day 15 post-DL-PAG injection when compared to the untreated controls (no siRNA and no nanoparticle) or to rats that received the control scrambledsiRNA nanoplexes. In brain tissue from the VTA region,</a:t>
            </a:r>
          </a:p>
          <a:p>
            <a:r>
              <a:rPr lang="en-US" sz="1200" b="0" i="0" u="none" strike="noStrike" kern="1200" baseline="0" dirty="0">
                <a:solidFill>
                  <a:schemeClr val="tx1"/>
                </a:solidFill>
                <a:latin typeface="+mn-lt"/>
                <a:ea typeface="+mn-ea"/>
                <a:cs typeface="+mn-cs"/>
              </a:rPr>
              <a:t>we observed a 32 % suppression (p&lt;0.05) of DARPP-32 gene expression at 5 days (n=7), and a 38 % suppression (p&lt;0.05) (n=7) on day 15 post-DLPAG</a:t>
            </a:r>
          </a:p>
          <a:p>
            <a:r>
              <a:rPr lang="en-US" sz="1200" b="0" i="0" u="none" strike="noStrike" kern="1200" baseline="0" dirty="0">
                <a:solidFill>
                  <a:schemeClr val="tx1"/>
                </a:solidFill>
                <a:latin typeface="+mn-lt"/>
                <a:ea typeface="+mn-ea"/>
                <a:cs typeface="+mn-cs"/>
              </a:rPr>
              <a:t>injection, as compared to untreated controls or to rats that received scrambled siRNA nanoplexes (Fig. 4).</a:t>
            </a:r>
          </a:p>
          <a:p>
            <a:r>
              <a:rPr lang="en-US" sz="1200" b="0" i="0" u="none" strike="noStrike" kern="1200" baseline="0" dirty="0">
                <a:solidFill>
                  <a:schemeClr val="tx1"/>
                </a:solidFill>
                <a:latin typeface="+mn-lt"/>
                <a:ea typeface="+mn-ea"/>
                <a:cs typeface="+mn-cs"/>
              </a:rPr>
              <a:t>No significant differences in DARPP-32 gene expression levels were observed between untreated controls and the control scrambled siRNA nanoplexes treated rats. Statistical analysis was done using an average of the day 5 and day 15 gene expression values obtained for the untreated controls and/or the control scrambled siRNA nanoplexes treated rats.</a:t>
            </a:r>
            <a:endParaRPr lang="en-US" dirty="0"/>
          </a:p>
        </p:txBody>
      </p:sp>
      <p:sp>
        <p:nvSpPr>
          <p:cNvPr id="4" name="Slide Number Placeholder 3"/>
          <p:cNvSpPr>
            <a:spLocks noGrp="1"/>
          </p:cNvSpPr>
          <p:nvPr>
            <p:ph type="sldNum" sz="quarter" idx="5"/>
          </p:nvPr>
        </p:nvSpPr>
        <p:spPr/>
        <p:txBody>
          <a:bodyPr/>
          <a:lstStyle/>
          <a:p>
            <a:fld id="{E8F97871-2F0E-45B1-9780-7758E00D58B5}" type="slidenum">
              <a:rPr lang="en-US" smtClean="0"/>
              <a:t>20</a:t>
            </a:fld>
            <a:endParaRPr lang="en-US" dirty="0"/>
          </a:p>
        </p:txBody>
      </p:sp>
    </p:spTree>
    <p:extLst>
      <p:ext uri="{BB962C8B-B14F-4D97-AF65-F5344CB8AC3E}">
        <p14:creationId xmlns:p14="http://schemas.microsoft.com/office/powerpoint/2010/main" val="912197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We examined the gene expression levels of secondary mediators PP-1 and CREB both in the PAG and VTA regions of the rat brain at 5 and 15 days post administration of the GNR-DARPP-32 siRNA nanoplex into the DL-PAG region in the morphine addicted animals. Figure 5 shows PP-1 gene expression levels in both PAG and VTA regions at 5 and15 days post DL-PAG injection. We observed a 47% suppression (p&lt;0.01) of PP-1 gene expression in brain tissue from the</a:t>
            </a:r>
          </a:p>
          <a:p>
            <a:r>
              <a:rPr lang="en-US" sz="1200" b="0" i="0" u="none" strike="noStrike" kern="1200" baseline="0" dirty="0">
                <a:solidFill>
                  <a:schemeClr val="tx1"/>
                </a:solidFill>
                <a:latin typeface="+mn-lt"/>
                <a:ea typeface="+mn-ea"/>
                <a:cs typeface="+mn-cs"/>
              </a:rPr>
              <a:t>PAGregion on day 5 (n=7), and a 43%suppression (p&lt;0.05) (n=7) on day 15 post-DL-PAG injection, as compared to the untreated controls. In the VTA brain tissue, we observed a 53 % suppression (p&lt;0.01) on day 5 (n=7), and a 58 % suppression (p&lt;0.01) (n=7) on day 15 post-DL-PAG injection, as compared to untreated controls.</a:t>
            </a:r>
            <a:endParaRPr lang="en-US" dirty="0"/>
          </a:p>
        </p:txBody>
      </p:sp>
      <p:sp>
        <p:nvSpPr>
          <p:cNvPr id="4" name="Slide Number Placeholder 3"/>
          <p:cNvSpPr>
            <a:spLocks noGrp="1"/>
          </p:cNvSpPr>
          <p:nvPr>
            <p:ph type="sldNum" sz="quarter" idx="5"/>
          </p:nvPr>
        </p:nvSpPr>
        <p:spPr/>
        <p:txBody>
          <a:bodyPr/>
          <a:lstStyle/>
          <a:p>
            <a:fld id="{E8F97871-2F0E-45B1-9780-7758E00D58B5}" type="slidenum">
              <a:rPr lang="en-US" smtClean="0"/>
              <a:t>21</a:t>
            </a:fld>
            <a:endParaRPr lang="en-US" dirty="0"/>
          </a:p>
        </p:txBody>
      </p:sp>
    </p:spTree>
    <p:extLst>
      <p:ext uri="{BB962C8B-B14F-4D97-AF65-F5344CB8AC3E}">
        <p14:creationId xmlns:p14="http://schemas.microsoft.com/office/powerpoint/2010/main" val="985909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Opiates, cocaine and amphetamines act on the dopaminergic system, which plays an important role in drug reward and addiction.</a:t>
            </a:r>
          </a:p>
          <a:p>
            <a:endParaRPr lang="en-US" sz="1200" dirty="0"/>
          </a:p>
          <a:p>
            <a:r>
              <a:rPr lang="en-US" sz="1200" dirty="0"/>
              <a:t>DARPP-32 -</a:t>
            </a:r>
            <a:r>
              <a:rPr lang="en-US" sz="1200" i="0" dirty="0"/>
              <a:t>dopamine and cyclic 3</a:t>
            </a:r>
            <a:r>
              <a:rPr lang="en-US" sz="1200" i="0" dirty="0">
                <a:latin typeface="Corbel" panose="020B0503020204020204" pitchFamily="34" charset="0"/>
              </a:rPr>
              <a:t>’, </a:t>
            </a:r>
            <a:r>
              <a:rPr lang="en-US" sz="1200" i="0" dirty="0">
                <a:latin typeface="Century Gothic" panose="020B0502020202020204" pitchFamily="34" charset="0"/>
              </a:rPr>
              <a:t>5</a:t>
            </a:r>
            <a:r>
              <a:rPr lang="en-US" sz="1200" i="0" dirty="0">
                <a:latin typeface="Corbel" panose="020B0503020204020204" pitchFamily="34" charset="0"/>
              </a:rPr>
              <a:t>’ </a:t>
            </a:r>
            <a:r>
              <a:rPr lang="en-US" sz="1200" i="0" dirty="0">
                <a:latin typeface="Century Gothic" panose="020B0502020202020204" pitchFamily="34" charset="0"/>
              </a:rPr>
              <a:t>adenosine monophosphate regulated phosphoprotein</a:t>
            </a:r>
            <a:endParaRPr lang="en-US" i="0" dirty="0"/>
          </a:p>
          <a:p>
            <a:r>
              <a:rPr lang="en-US" dirty="0"/>
              <a:t>PP-1- protein phosphatase-1- mediates neuronal signaling, regulates receptors, synthesizes proteins</a:t>
            </a:r>
          </a:p>
          <a:p>
            <a:r>
              <a:rPr lang="en-US" dirty="0"/>
              <a:t>cAMP- cyclic adenosine monophosphate</a:t>
            </a:r>
            <a:br>
              <a:rPr lang="en-US" dirty="0"/>
            </a:br>
            <a:r>
              <a:rPr lang="en-US" dirty="0"/>
              <a:t>CREB- </a:t>
            </a:r>
            <a:r>
              <a:rPr lang="en-US" sz="1200" dirty="0"/>
              <a:t>cAMP response element binding protein- transcription factor</a:t>
            </a:r>
          </a:p>
          <a:p>
            <a:r>
              <a:rPr lang="en-US" sz="1200" dirty="0"/>
              <a:t>ERK-1- extracellular receptor kinase- regulates transcription factors- when ERK is blocked, reinforcing effects of drugs are not present</a:t>
            </a:r>
            <a:endParaRPr lang="en-US" dirty="0"/>
          </a:p>
        </p:txBody>
      </p:sp>
      <p:sp>
        <p:nvSpPr>
          <p:cNvPr id="4" name="Slide Number Placeholder 3"/>
          <p:cNvSpPr>
            <a:spLocks noGrp="1"/>
          </p:cNvSpPr>
          <p:nvPr>
            <p:ph type="sldNum" sz="quarter" idx="5"/>
          </p:nvPr>
        </p:nvSpPr>
        <p:spPr/>
        <p:txBody>
          <a:bodyPr/>
          <a:lstStyle/>
          <a:p>
            <a:fld id="{E8F97871-2F0E-45B1-9780-7758E00D58B5}" type="slidenum">
              <a:rPr lang="en-US" smtClean="0"/>
              <a:t>3</a:t>
            </a:fld>
            <a:endParaRPr lang="en-US" dirty="0"/>
          </a:p>
        </p:txBody>
      </p:sp>
    </p:spTree>
    <p:extLst>
      <p:ext uri="{BB962C8B-B14F-4D97-AF65-F5344CB8AC3E}">
        <p14:creationId xmlns:p14="http://schemas.microsoft.com/office/powerpoint/2010/main" val="489310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Figure 6 shows CREB gene expression levels in both PAG and VTA regions at 5 and 15 days post DL-PAG injection. We observed a 59% suppression (p&lt;0.001) of CREB gene expression in brain tissue from the PAG region on day 5 (n=7), and a 57 % suppression (p&lt;0.01) (n=7) on day 15 post-DL-PAG injection, as compared to the untreated controls. In the VTA brain tissue, we observed a 47 % suppression (p&lt;0.01) on day 5 (n=7), and a 41 % suppression (p&lt;0.01) (n=7) on day 15 post-DL-PAG injection, as compared to untreated controls. No significant differences in PP-1 and CREB gene expression levels were observed between untreated controls and the control scrambled siRNA nanoplexes treated rats. Statistical analysis was done using an average of the day 5 and day 15 gene expression values obtained for the untreated controls and/or the control scrambled siRNA nanoplexes treated rats.</a:t>
            </a:r>
            <a:endParaRPr lang="en-US" dirty="0"/>
          </a:p>
        </p:txBody>
      </p:sp>
      <p:sp>
        <p:nvSpPr>
          <p:cNvPr id="4" name="Slide Number Placeholder 3"/>
          <p:cNvSpPr>
            <a:spLocks noGrp="1"/>
          </p:cNvSpPr>
          <p:nvPr>
            <p:ph type="sldNum" sz="quarter" idx="5"/>
          </p:nvPr>
        </p:nvSpPr>
        <p:spPr/>
        <p:txBody>
          <a:bodyPr/>
          <a:lstStyle/>
          <a:p>
            <a:fld id="{E8F97871-2F0E-45B1-9780-7758E00D58B5}" type="slidenum">
              <a:rPr lang="en-US" smtClean="0"/>
              <a:t>22</a:t>
            </a:fld>
            <a:endParaRPr lang="en-US" dirty="0"/>
          </a:p>
        </p:txBody>
      </p:sp>
    </p:spTree>
    <p:extLst>
      <p:ext uri="{BB962C8B-B14F-4D97-AF65-F5344CB8AC3E}">
        <p14:creationId xmlns:p14="http://schemas.microsoft.com/office/powerpoint/2010/main" val="1883861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Figure 9 shows that the preference score of saline rats was not significantly different between the pre- and CPA tests. Cessation of MS administration induced withdrawal as observed by development of CPA. Rats that experienced morphine withdrawal spent significantly less time in their “preferred” chamber following extinction of the withdrawal symptoms as compared to saline administered rats (218±24 s vs 343±31 s, respectively, p=0.03).</a:t>
            </a:r>
            <a:endParaRPr lang="en-US" dirty="0"/>
          </a:p>
        </p:txBody>
      </p:sp>
      <p:sp>
        <p:nvSpPr>
          <p:cNvPr id="4" name="Slide Number Placeholder 3"/>
          <p:cNvSpPr>
            <a:spLocks noGrp="1"/>
          </p:cNvSpPr>
          <p:nvPr>
            <p:ph type="sldNum" sz="quarter" idx="5"/>
          </p:nvPr>
        </p:nvSpPr>
        <p:spPr/>
        <p:txBody>
          <a:bodyPr/>
          <a:lstStyle/>
          <a:p>
            <a:fld id="{E8F97871-2F0E-45B1-9780-7758E00D58B5}" type="slidenum">
              <a:rPr lang="en-US" smtClean="0"/>
              <a:t>23</a:t>
            </a:fld>
            <a:endParaRPr lang="en-US" dirty="0"/>
          </a:p>
        </p:txBody>
      </p:sp>
    </p:spTree>
    <p:extLst>
      <p:ext uri="{BB962C8B-B14F-4D97-AF65-F5344CB8AC3E}">
        <p14:creationId xmlns:p14="http://schemas.microsoft.com/office/powerpoint/2010/main" val="3499857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Figure 10 shows the difference scores of physical signs of withdrawal in saline (n=6) vs morphine (n=7) rats on days 15, 17 and 19. Morphine addicted rats showed significant withdrawal signs as compared to the saline group on each day.</a:t>
            </a:r>
            <a:endParaRPr lang="en-US" dirty="0"/>
          </a:p>
        </p:txBody>
      </p:sp>
      <p:sp>
        <p:nvSpPr>
          <p:cNvPr id="4" name="Slide Number Placeholder 3"/>
          <p:cNvSpPr>
            <a:spLocks noGrp="1"/>
          </p:cNvSpPr>
          <p:nvPr>
            <p:ph type="sldNum" sz="quarter" idx="5"/>
          </p:nvPr>
        </p:nvSpPr>
        <p:spPr/>
        <p:txBody>
          <a:bodyPr/>
          <a:lstStyle/>
          <a:p>
            <a:fld id="{E8F97871-2F0E-45B1-9780-7758E00D58B5}" type="slidenum">
              <a:rPr lang="en-US" smtClean="0"/>
              <a:t>24</a:t>
            </a:fld>
            <a:endParaRPr lang="en-US" dirty="0"/>
          </a:p>
        </p:txBody>
      </p:sp>
    </p:spTree>
    <p:extLst>
      <p:ext uri="{BB962C8B-B14F-4D97-AF65-F5344CB8AC3E}">
        <p14:creationId xmlns:p14="http://schemas.microsoft.com/office/powerpoint/2010/main" val="34156671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Figure 11 shows the total averaged scores of physical signs of withdrawal in the animals with the microinjection of the nanoplexes into the DL-PAG region. Significant withdrawal signs in the morphine + scrambled siRNA and morphine + DARPP-32 siRNA nanoplex treated animals as compared to their respective saline treated counterparts. </a:t>
            </a:r>
            <a:endParaRPr lang="en-US" dirty="0"/>
          </a:p>
        </p:txBody>
      </p:sp>
      <p:sp>
        <p:nvSpPr>
          <p:cNvPr id="4" name="Slide Number Placeholder 3"/>
          <p:cNvSpPr>
            <a:spLocks noGrp="1"/>
          </p:cNvSpPr>
          <p:nvPr>
            <p:ph type="sldNum" sz="quarter" idx="5"/>
          </p:nvPr>
        </p:nvSpPr>
        <p:spPr/>
        <p:txBody>
          <a:bodyPr/>
          <a:lstStyle/>
          <a:p>
            <a:fld id="{E8F97871-2F0E-45B1-9780-7758E00D58B5}" type="slidenum">
              <a:rPr lang="en-US" smtClean="0"/>
              <a:t>25</a:t>
            </a:fld>
            <a:endParaRPr lang="en-US" dirty="0"/>
          </a:p>
        </p:txBody>
      </p:sp>
    </p:spTree>
    <p:extLst>
      <p:ext uri="{BB962C8B-B14F-4D97-AF65-F5344CB8AC3E}">
        <p14:creationId xmlns:p14="http://schemas.microsoft.com/office/powerpoint/2010/main" val="37917219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Figure 12 shows the microinjection of the DARPP-32 nanoplex into morphine addicted rats approached a difference score similar to saline control groups. </a:t>
            </a:r>
            <a:endParaRPr lang="en-US" dirty="0"/>
          </a:p>
        </p:txBody>
      </p:sp>
      <p:sp>
        <p:nvSpPr>
          <p:cNvPr id="4" name="Slide Number Placeholder 3"/>
          <p:cNvSpPr>
            <a:spLocks noGrp="1"/>
          </p:cNvSpPr>
          <p:nvPr>
            <p:ph type="sldNum" sz="quarter" idx="5"/>
          </p:nvPr>
        </p:nvSpPr>
        <p:spPr/>
        <p:txBody>
          <a:bodyPr/>
          <a:lstStyle/>
          <a:p>
            <a:fld id="{E8F97871-2F0E-45B1-9780-7758E00D58B5}" type="slidenum">
              <a:rPr lang="en-US" smtClean="0"/>
              <a:t>26</a:t>
            </a:fld>
            <a:endParaRPr lang="en-US" dirty="0"/>
          </a:p>
        </p:txBody>
      </p:sp>
    </p:spTree>
    <p:extLst>
      <p:ext uri="{BB962C8B-B14F-4D97-AF65-F5344CB8AC3E}">
        <p14:creationId xmlns:p14="http://schemas.microsoft.com/office/powerpoint/2010/main" val="530282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Conducted in vitro studies, transfecting dopaminergic neuronal cells with GNR-si-RNA and used dark field and confocal imaging to visualize uptake of nanoplexes into DAN cells. Q-PCR and western blot to measure DARPP-32 expression.  </a:t>
            </a:r>
          </a:p>
        </p:txBody>
      </p:sp>
      <p:sp>
        <p:nvSpPr>
          <p:cNvPr id="4" name="Slide Number Placeholder 3"/>
          <p:cNvSpPr>
            <a:spLocks noGrp="1"/>
          </p:cNvSpPr>
          <p:nvPr>
            <p:ph type="sldNum" sz="quarter" idx="5"/>
          </p:nvPr>
        </p:nvSpPr>
        <p:spPr/>
        <p:txBody>
          <a:bodyPr/>
          <a:lstStyle/>
          <a:p>
            <a:fld id="{E8F97871-2F0E-45B1-9780-7758E00D58B5}" type="slidenum">
              <a:rPr lang="en-US" smtClean="0"/>
              <a:t>4</a:t>
            </a:fld>
            <a:endParaRPr lang="en-US" dirty="0"/>
          </a:p>
        </p:txBody>
      </p:sp>
    </p:spTree>
    <p:extLst>
      <p:ext uri="{BB962C8B-B14F-4D97-AF65-F5344CB8AC3E}">
        <p14:creationId xmlns:p14="http://schemas.microsoft.com/office/powerpoint/2010/main" val="946487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Robust uptake of nanoplex into DAN cells as opposed to the free siRNA- GNR facilitates uptake of siRNA</a:t>
            </a:r>
          </a:p>
          <a:p>
            <a:r>
              <a:rPr lang="en-US" sz="1200" b="0" i="0" u="none" strike="noStrike" kern="1200" baseline="0" dirty="0">
                <a:solidFill>
                  <a:schemeClr val="tx1"/>
                </a:solidFill>
                <a:latin typeface="+mn-lt"/>
                <a:ea typeface="+mn-ea"/>
                <a:cs typeface="+mn-cs"/>
              </a:rPr>
              <a:t>Fig. 1 shows the dark-field images of DAN cells, without (1</a:t>
            </a:r>
            <a:r>
              <a:rPr lang="en-US" sz="1200" b="0" i="1" u="none" strike="noStrike" kern="1200" baseline="0" dirty="0">
                <a:solidFill>
                  <a:schemeClr val="tx1"/>
                </a:solidFill>
                <a:latin typeface="+mn-lt"/>
                <a:ea typeface="+mn-ea"/>
                <a:cs typeface="+mn-cs"/>
              </a:rPr>
              <a:t>c</a:t>
            </a:r>
            <a:r>
              <a:rPr lang="en-US" sz="1200" b="0" i="0" u="none" strike="noStrike" kern="1200" baseline="0" dirty="0">
                <a:solidFill>
                  <a:schemeClr val="tx1"/>
                </a:solidFill>
                <a:latin typeface="+mn-lt"/>
                <a:ea typeface="+mn-ea"/>
                <a:cs typeface="+mn-cs"/>
              </a:rPr>
              <a:t>) and with (1</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treatment with the GNR-siRNA</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nanoplex. The cellular uptake of the nanoplexes can be easily observed from the strong orange-red scattering of the nanoplex treated, as opposed to the untreated, DAN cells. This experiment highlights another advantage of using nanotechnology in the delivery of therapeutics, where in addition to the therapeutic efficacy, the unique properties of the GNRs can be used to determine their uptake in cells using dark-field imaging. Confocal microscopy was also used to confirm the cellular entry of the nanoplexes in DAN cells, using GNR-siRNAF nanoplex. The confocal images of DAN cells treated with eithersiRNAF alone (Fig. 1</a:t>
            </a:r>
            <a:r>
              <a:rPr lang="en-US" sz="1200" b="0" i="1" u="none" strike="noStrike" kern="1200" baseline="0" dirty="0">
                <a:solidFill>
                  <a:schemeClr val="tx1"/>
                </a:solidFill>
                <a:latin typeface="+mn-lt"/>
                <a:ea typeface="+mn-ea"/>
                <a:cs typeface="+mn-cs"/>
              </a:rPr>
              <a:t>d</a:t>
            </a:r>
            <a:r>
              <a:rPr lang="en-US" sz="1200" b="0" i="0" u="none" strike="noStrike" kern="1200" baseline="0" dirty="0">
                <a:solidFill>
                  <a:schemeClr val="tx1"/>
                </a:solidFill>
                <a:latin typeface="+mn-lt"/>
                <a:ea typeface="+mn-ea"/>
                <a:cs typeface="+mn-cs"/>
              </a:rPr>
              <a:t>), or with GNR-siRNAF nanoplex (Fig.1</a:t>
            </a:r>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 demonstrate strong fluorescence signal from the treated, as opposed to untreated, DAN cells.</a:t>
            </a:r>
            <a:endParaRPr lang="en-US" dirty="0"/>
          </a:p>
        </p:txBody>
      </p:sp>
      <p:sp>
        <p:nvSpPr>
          <p:cNvPr id="4" name="Slide Number Placeholder 3"/>
          <p:cNvSpPr>
            <a:spLocks noGrp="1"/>
          </p:cNvSpPr>
          <p:nvPr>
            <p:ph type="sldNum" sz="quarter" idx="5"/>
          </p:nvPr>
        </p:nvSpPr>
        <p:spPr/>
        <p:txBody>
          <a:bodyPr/>
          <a:lstStyle/>
          <a:p>
            <a:fld id="{E8F97871-2F0E-45B1-9780-7758E00D58B5}" type="slidenum">
              <a:rPr lang="en-US" smtClean="0"/>
              <a:t>5</a:t>
            </a:fld>
            <a:endParaRPr lang="en-US" dirty="0"/>
          </a:p>
        </p:txBody>
      </p:sp>
    </p:spTree>
    <p:extLst>
      <p:ext uri="{BB962C8B-B14F-4D97-AF65-F5344CB8AC3E}">
        <p14:creationId xmlns:p14="http://schemas.microsoft.com/office/powerpoint/2010/main" val="3701313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Typo on slide- siPORT. siPORT is a commercially available transfection agent. Significant DARPP-32 suppression 1 week post transfection, but maximum suppression at 96 hr post transfection.</a:t>
            </a:r>
          </a:p>
          <a:p>
            <a:r>
              <a:rPr lang="en-US" sz="1200" b="0" i="0" u="none" strike="noStrike" kern="1200" baseline="0" dirty="0">
                <a:solidFill>
                  <a:schemeClr val="tx1"/>
                </a:solidFill>
                <a:latin typeface="+mn-lt"/>
                <a:ea typeface="+mn-ea"/>
                <a:cs typeface="+mn-cs"/>
              </a:rPr>
              <a:t>DAN cells were incubated with the GNR-siRNA </a:t>
            </a:r>
            <a:r>
              <a:rPr lang="en-US" sz="1200" b="0" i="0" u="none" strike="noStrike" kern="1200" baseline="0" dirty="0" err="1">
                <a:solidFill>
                  <a:schemeClr val="tx1"/>
                </a:solidFill>
                <a:latin typeface="+mn-lt"/>
                <a:ea typeface="+mn-ea"/>
                <a:cs typeface="+mn-cs"/>
              </a:rPr>
              <a:t>nanoplexes</a:t>
            </a:r>
            <a:r>
              <a:rPr lang="en-US" sz="1200" b="0" i="0" u="none" strike="noStrike" kern="1200" baseline="0" dirty="0">
                <a:solidFill>
                  <a:schemeClr val="tx1"/>
                </a:solidFill>
                <a:latin typeface="+mn-lt"/>
                <a:ea typeface="+mn-ea"/>
                <a:cs typeface="+mn-cs"/>
              </a:rPr>
              <a:t> and the efficiency of gene silencing was determined by measuring the percentage inhibition of the expression of DARPP-32 using quantitative real-time (Q)-PCR and Western blot. Results from these experiments show that significant inhibition (80%) ofDARPP-32 expression was produced in the DAN cells (Fig. 2) and this knockdown was observed up to 1 week posttransfection.</a:t>
            </a:r>
            <a:endParaRPr lang="en-US" dirty="0"/>
          </a:p>
        </p:txBody>
      </p:sp>
      <p:sp>
        <p:nvSpPr>
          <p:cNvPr id="4" name="Slide Number Placeholder 3"/>
          <p:cNvSpPr>
            <a:spLocks noGrp="1"/>
          </p:cNvSpPr>
          <p:nvPr>
            <p:ph type="sldNum" sz="quarter" idx="5"/>
          </p:nvPr>
        </p:nvSpPr>
        <p:spPr/>
        <p:txBody>
          <a:bodyPr/>
          <a:lstStyle/>
          <a:p>
            <a:fld id="{E8F97871-2F0E-45B1-9780-7758E00D58B5}" type="slidenum">
              <a:rPr lang="en-US" smtClean="0"/>
              <a:t>6</a:t>
            </a:fld>
            <a:endParaRPr lang="en-US" dirty="0"/>
          </a:p>
        </p:txBody>
      </p:sp>
    </p:spTree>
    <p:extLst>
      <p:ext uri="{BB962C8B-B14F-4D97-AF65-F5344CB8AC3E}">
        <p14:creationId xmlns:p14="http://schemas.microsoft.com/office/powerpoint/2010/main" val="49416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Alexa Fluor 647- red (DARPP-32 or ERK-1), DAPI- blue (DAN cell nuclei)</a:t>
            </a:r>
          </a:p>
          <a:p>
            <a:endParaRPr lang="en-US" dirty="0"/>
          </a:p>
          <a:p>
            <a:r>
              <a:rPr lang="en-US" dirty="0"/>
              <a:t>A- increased DARPP-32 expression in morphine-treated, non transfected DAN cells compared to C- untreated control</a:t>
            </a:r>
          </a:p>
          <a:p>
            <a:r>
              <a:rPr lang="en-US" dirty="0"/>
              <a:t>B- DARPP-32 with GNR-si-RNA- reduction of DARPP-32</a:t>
            </a:r>
          </a:p>
          <a:p>
            <a:r>
              <a:rPr lang="en-US" dirty="0"/>
              <a:t>D- Morphine treated DAN cells with nanoplex- reduction of DARPP-32 levels to background signal</a:t>
            </a:r>
          </a:p>
          <a:p>
            <a:r>
              <a:rPr lang="en-US" dirty="0"/>
              <a:t>E- Morphine treated un-transfected enhanced DARPP-32 levels</a:t>
            </a:r>
          </a:p>
          <a:p>
            <a:r>
              <a:rPr lang="en-US" dirty="0"/>
              <a:t>F- GNR-si-RNA transfected ERK cells- reduced DARPP-32</a:t>
            </a:r>
          </a:p>
          <a:p>
            <a:r>
              <a:rPr lang="en-US" sz="1200" b="0" i="0" u="none" strike="noStrike" kern="1200" baseline="0" dirty="0">
                <a:solidFill>
                  <a:schemeClr val="tx1"/>
                </a:solidFill>
                <a:latin typeface="+mn-lt"/>
                <a:ea typeface="+mn-ea"/>
                <a:cs typeface="+mn-cs"/>
              </a:rPr>
              <a:t>Using immunofluorescent staining, we also investigated the effect of the stimulator morphine (drug of abuse), and the antagonist GNR-siRNAD nanoplex, on the expression of DARPP-32 and the downstream effector protein ERK-1 in DAN cells. We found that in the morphine-treated DAN cells, the expression of DARPP-32 is enhanced when compared to the untreated control (Fig. 5 </a:t>
            </a:r>
            <a:r>
              <a:rPr lang="en-US" sz="1200" b="0" i="1" u="none" strike="noStrike" kern="1200" baseline="0" dirty="0">
                <a:solidFill>
                  <a:schemeClr val="tx1"/>
                </a:solidFill>
                <a:latin typeface="+mn-lt"/>
                <a:ea typeface="+mn-ea"/>
                <a:cs typeface="+mn-cs"/>
              </a:rPr>
              <a:t>a </a:t>
            </a:r>
            <a:r>
              <a:rPr lang="en-US" sz="1200" b="0" i="0" u="none" strike="noStrike" kern="1200" baseline="0" dirty="0">
                <a:solidFill>
                  <a:schemeClr val="tx1"/>
                </a:solidFill>
                <a:latin typeface="+mn-lt"/>
                <a:ea typeface="+mn-ea"/>
                <a:cs typeface="+mn-cs"/>
              </a:rPr>
              <a:t>and </a:t>
            </a:r>
            <a:r>
              <a:rPr lang="en-US" sz="1200" b="0" i="1" u="none" strike="noStrike" kern="1200" baseline="0" dirty="0">
                <a:solidFill>
                  <a:schemeClr val="tx1"/>
                </a:solidFill>
                <a:latin typeface="+mn-lt"/>
                <a:ea typeface="+mn-ea"/>
                <a:cs typeface="+mn-cs"/>
              </a:rPr>
              <a:t>c</a:t>
            </a:r>
            <a:r>
              <a:rPr lang="en-US" sz="1200" b="0" i="0" u="none" strike="noStrike" kern="1200" baseline="0" dirty="0">
                <a:solidFill>
                  <a:schemeClr val="tx1"/>
                </a:solidFill>
                <a:latin typeface="+mn-lt"/>
                <a:ea typeface="+mn-ea"/>
                <a:cs typeface="+mn-cs"/>
              </a:rPr>
              <a:t>, respectively). Subsequent treatment of the morphine-treated DAN cells with GNRsiRNA nanoplexes resulted in a reduction of the DARPP-32 levels to background signal (Fig. 5</a:t>
            </a:r>
            <a:r>
              <a:rPr lang="en-US" sz="1200" b="0" i="1" u="none" strike="noStrike" kern="1200" baseline="0" dirty="0">
                <a:solidFill>
                  <a:schemeClr val="tx1"/>
                </a:solidFill>
                <a:latin typeface="+mn-lt"/>
                <a:ea typeface="+mn-ea"/>
                <a:cs typeface="+mn-cs"/>
              </a:rPr>
              <a:t>d</a:t>
            </a:r>
            <a:r>
              <a:rPr lang="en-US" sz="1200" b="0" i="0" u="none" strike="noStrike" kern="1200" baseline="0" dirty="0">
                <a:solidFill>
                  <a:schemeClr val="tx1"/>
                </a:solidFill>
                <a:latin typeface="+mn-lt"/>
                <a:ea typeface="+mn-ea"/>
                <a:cs typeface="+mn-cs"/>
              </a:rPr>
              <a:t>). A similar reduction of ERK was also observed in the morphine-treated DAN cells following treatment with GNR-siRNAD nanoplexes (Fig. 5 </a:t>
            </a:r>
            <a:r>
              <a:rPr lang="en-US" sz="1200" b="0" i="1" u="none" strike="noStrike" kern="1200" baseline="0" dirty="0">
                <a:solidFill>
                  <a:schemeClr val="tx1"/>
                </a:solidFill>
                <a:latin typeface="+mn-lt"/>
                <a:ea typeface="+mn-ea"/>
                <a:cs typeface="+mn-cs"/>
              </a:rPr>
              <a:t>e </a:t>
            </a:r>
            <a:r>
              <a:rPr lang="en-US" sz="1200" b="0" i="0" u="none" strike="noStrike" kern="1200" baseline="0" dirty="0">
                <a:solidFill>
                  <a:schemeClr val="tx1"/>
                </a:solidFill>
                <a:latin typeface="+mn-lt"/>
                <a:ea typeface="+mn-ea"/>
                <a:cs typeface="+mn-cs"/>
              </a:rPr>
              <a:t>and </a:t>
            </a:r>
            <a:r>
              <a:rPr lang="en-US" sz="1200" b="0" i="1" u="none" strike="noStrike" kern="1200" baseline="0" dirty="0">
                <a:solidFill>
                  <a:schemeClr val="tx1"/>
                </a:solidFill>
                <a:latin typeface="+mn-lt"/>
                <a:ea typeface="+mn-ea"/>
                <a:cs typeface="+mn-cs"/>
              </a:rPr>
              <a:t>f</a:t>
            </a:r>
            <a:r>
              <a:rPr lang="en-US" sz="1200" b="0" i="0" u="none" strike="noStrike" kern="1200" baseline="0" dirty="0">
                <a:solidFill>
                  <a:schemeClr val="tx1"/>
                </a:solidFill>
                <a:latin typeface="+mn-lt"/>
                <a:ea typeface="+mn-ea"/>
                <a:cs typeface="+mn-cs"/>
              </a:rPr>
              <a:t>, respectively). These results indicate that morphine treatment enhances the DARPP-32 levels in the DAN cells and GNR mediated transfection of siRNAD reduces not only the levels of DARPP-32 expression, but also the expression of its downstream effector molecule ERK-1.</a:t>
            </a:r>
            <a:endParaRPr lang="en-US" dirty="0"/>
          </a:p>
        </p:txBody>
      </p:sp>
      <p:sp>
        <p:nvSpPr>
          <p:cNvPr id="4" name="Slide Number Placeholder 3"/>
          <p:cNvSpPr>
            <a:spLocks noGrp="1"/>
          </p:cNvSpPr>
          <p:nvPr>
            <p:ph type="sldNum" sz="quarter" idx="5"/>
          </p:nvPr>
        </p:nvSpPr>
        <p:spPr/>
        <p:txBody>
          <a:bodyPr/>
          <a:lstStyle/>
          <a:p>
            <a:fld id="{E8F97871-2F0E-45B1-9780-7758E00D58B5}" type="slidenum">
              <a:rPr lang="en-US" smtClean="0"/>
              <a:t>7</a:t>
            </a:fld>
            <a:endParaRPr lang="en-US" dirty="0"/>
          </a:p>
        </p:txBody>
      </p:sp>
    </p:spTree>
    <p:extLst>
      <p:ext uri="{BB962C8B-B14F-4D97-AF65-F5344CB8AC3E}">
        <p14:creationId xmlns:p14="http://schemas.microsoft.com/office/powerpoint/2010/main" val="1558956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PP-1 is decreased </a:t>
            </a:r>
          </a:p>
        </p:txBody>
      </p:sp>
      <p:sp>
        <p:nvSpPr>
          <p:cNvPr id="4" name="Slide Number Placeholder 3"/>
          <p:cNvSpPr>
            <a:spLocks noGrp="1"/>
          </p:cNvSpPr>
          <p:nvPr>
            <p:ph type="sldNum" sz="quarter" idx="5"/>
          </p:nvPr>
        </p:nvSpPr>
        <p:spPr/>
        <p:txBody>
          <a:bodyPr/>
          <a:lstStyle/>
          <a:p>
            <a:fld id="{E8F97871-2F0E-45B1-9780-7758E00D58B5}" type="slidenum">
              <a:rPr lang="en-US" smtClean="0"/>
              <a:t>8</a:t>
            </a:fld>
            <a:endParaRPr lang="en-US" dirty="0"/>
          </a:p>
        </p:txBody>
      </p:sp>
    </p:spTree>
    <p:extLst>
      <p:ext uri="{BB962C8B-B14F-4D97-AF65-F5344CB8AC3E}">
        <p14:creationId xmlns:p14="http://schemas.microsoft.com/office/powerpoint/2010/main" val="426753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Transmigration of GNR complexed to-siRNA is significantly higher than that of free siRNA via fluorescence signal distribution, photoluminescence.</a:t>
            </a:r>
          </a:p>
          <a:p>
            <a:r>
              <a:rPr lang="en-US" sz="1200" b="0" i="0" u="none" strike="noStrike" kern="1200" baseline="0" dirty="0">
                <a:solidFill>
                  <a:schemeClr val="tx1"/>
                </a:solidFill>
                <a:latin typeface="+mn-lt"/>
                <a:ea typeface="+mn-ea"/>
                <a:cs typeface="+mn-cs"/>
              </a:rPr>
              <a:t>Our results show that 4 h after incubation of GNRsiRNA in the upper chamber (blood side) of the BBB model, nearly 40% of the original fluorescence can be recovered in the lower chamber (brain side) of the model. Using similar conditions with free siRNAF, only 1% of the original fluorescence was recovered in the lower chamber (Fig. 6).</a:t>
            </a:r>
            <a:endParaRPr lang="en-US" dirty="0"/>
          </a:p>
        </p:txBody>
      </p:sp>
      <p:sp>
        <p:nvSpPr>
          <p:cNvPr id="4" name="Slide Number Placeholder 3"/>
          <p:cNvSpPr>
            <a:spLocks noGrp="1"/>
          </p:cNvSpPr>
          <p:nvPr>
            <p:ph type="sldNum" sz="quarter" idx="5"/>
          </p:nvPr>
        </p:nvSpPr>
        <p:spPr/>
        <p:txBody>
          <a:bodyPr/>
          <a:lstStyle/>
          <a:p>
            <a:fld id="{E8F97871-2F0E-45B1-9780-7758E00D58B5}" type="slidenum">
              <a:rPr lang="en-US" smtClean="0"/>
              <a:t>9</a:t>
            </a:fld>
            <a:endParaRPr lang="en-US" dirty="0"/>
          </a:p>
        </p:txBody>
      </p:sp>
    </p:spTree>
    <p:extLst>
      <p:ext uri="{BB962C8B-B14F-4D97-AF65-F5344CB8AC3E}">
        <p14:creationId xmlns:p14="http://schemas.microsoft.com/office/powerpoint/2010/main" val="1733698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Gold nanorod</a:t>
            </a:r>
          </a:p>
        </p:txBody>
      </p:sp>
      <p:sp>
        <p:nvSpPr>
          <p:cNvPr id="4" name="Slide Number Placeholder 3"/>
          <p:cNvSpPr>
            <a:spLocks noGrp="1"/>
          </p:cNvSpPr>
          <p:nvPr>
            <p:ph type="sldNum" sz="quarter" idx="5"/>
          </p:nvPr>
        </p:nvSpPr>
        <p:spPr/>
        <p:txBody>
          <a:bodyPr/>
          <a:lstStyle/>
          <a:p>
            <a:fld id="{E8F97871-2F0E-45B1-9780-7758E00D58B5}" type="slidenum">
              <a:rPr lang="en-US" smtClean="0"/>
              <a:t>10</a:t>
            </a:fld>
            <a:endParaRPr lang="en-US" dirty="0"/>
          </a:p>
        </p:txBody>
      </p:sp>
    </p:spTree>
    <p:extLst>
      <p:ext uri="{BB962C8B-B14F-4D97-AF65-F5344CB8AC3E}">
        <p14:creationId xmlns:p14="http://schemas.microsoft.com/office/powerpoint/2010/main" val="1160298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AE3A2F-C338-4F75-93E1-E43764FCB748}" type="datetimeFigureOut">
              <a:rPr lang="en-US" smtClean="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17FF5A-8420-4F5D-8B37-E9BE9C743995}" type="slidenum">
              <a:rPr lang="en-US" smtClean="0"/>
              <a:t>‹#›</a:t>
            </a:fld>
            <a:endParaRPr lang="en-US" dirty="0"/>
          </a:p>
        </p:txBody>
      </p:sp>
    </p:spTree>
    <p:extLst>
      <p:ext uri="{BB962C8B-B14F-4D97-AF65-F5344CB8AC3E}">
        <p14:creationId xmlns:p14="http://schemas.microsoft.com/office/powerpoint/2010/main" val="2545144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AE3A2F-C338-4F75-93E1-E43764FCB748}" type="datetimeFigureOut">
              <a:rPr lang="en-US" smtClean="0"/>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17FF5A-8420-4F5D-8B37-E9BE9C743995}" type="slidenum">
              <a:rPr lang="en-US" smtClean="0"/>
              <a:t>‹#›</a:t>
            </a:fld>
            <a:endParaRPr lang="en-US" dirty="0"/>
          </a:p>
        </p:txBody>
      </p:sp>
    </p:spTree>
    <p:extLst>
      <p:ext uri="{BB962C8B-B14F-4D97-AF65-F5344CB8AC3E}">
        <p14:creationId xmlns:p14="http://schemas.microsoft.com/office/powerpoint/2010/main" val="3175701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EAE3A2F-C338-4F75-93E1-E43764FCB748}" type="datetimeFigureOut">
              <a:rPr lang="en-US" smtClean="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17FF5A-8420-4F5D-8B37-E9BE9C743995}" type="slidenum">
              <a:rPr lang="en-US" smtClean="0"/>
              <a:t>‹#›</a:t>
            </a:fld>
            <a:endParaRPr lang="en-US" dirty="0"/>
          </a:p>
        </p:txBody>
      </p:sp>
    </p:spTree>
    <p:extLst>
      <p:ext uri="{BB962C8B-B14F-4D97-AF65-F5344CB8AC3E}">
        <p14:creationId xmlns:p14="http://schemas.microsoft.com/office/powerpoint/2010/main" val="2974249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EAE3A2F-C338-4F75-93E1-E43764FCB748}" type="datetimeFigureOut">
              <a:rPr lang="en-US" smtClean="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17FF5A-8420-4F5D-8B37-E9BE9C743995}" type="slidenum">
              <a:rPr lang="en-US" smtClean="0"/>
              <a:t>‹#›</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762955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AE3A2F-C338-4F75-93E1-E43764FCB748}" type="datetimeFigureOut">
              <a:rPr lang="en-US" smtClean="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17FF5A-8420-4F5D-8B37-E9BE9C743995}" type="slidenum">
              <a:rPr lang="en-US" smtClean="0"/>
              <a:t>‹#›</a:t>
            </a:fld>
            <a:endParaRPr lang="en-US" dirty="0"/>
          </a:p>
        </p:txBody>
      </p:sp>
    </p:spTree>
    <p:extLst>
      <p:ext uri="{BB962C8B-B14F-4D97-AF65-F5344CB8AC3E}">
        <p14:creationId xmlns:p14="http://schemas.microsoft.com/office/powerpoint/2010/main" val="1813397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EAE3A2F-C338-4F75-93E1-E43764FCB748}" type="datetimeFigureOut">
              <a:rPr lang="en-US" smtClean="0"/>
              <a:t>11/8/2019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17FF5A-8420-4F5D-8B37-E9BE9C743995}" type="slidenum">
              <a:rPr lang="en-US" smtClean="0"/>
              <a:t>‹#›</a:t>
            </a:fld>
            <a:endParaRPr lang="en-US" dirty="0"/>
          </a:p>
        </p:txBody>
      </p:sp>
    </p:spTree>
    <p:extLst>
      <p:ext uri="{BB962C8B-B14F-4D97-AF65-F5344CB8AC3E}">
        <p14:creationId xmlns:p14="http://schemas.microsoft.com/office/powerpoint/2010/main" val="3391945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EAE3A2F-C338-4F75-93E1-E43764FCB748}" type="datetimeFigureOut">
              <a:rPr lang="en-US" smtClean="0"/>
              <a:t>11/8/2019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17FF5A-8420-4F5D-8B37-E9BE9C743995}" type="slidenum">
              <a:rPr lang="en-US" smtClean="0"/>
              <a:t>‹#›</a:t>
            </a:fld>
            <a:endParaRPr lang="en-US" dirty="0"/>
          </a:p>
        </p:txBody>
      </p:sp>
    </p:spTree>
    <p:extLst>
      <p:ext uri="{BB962C8B-B14F-4D97-AF65-F5344CB8AC3E}">
        <p14:creationId xmlns:p14="http://schemas.microsoft.com/office/powerpoint/2010/main" val="3755385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AE3A2F-C338-4F75-93E1-E43764FCB748}" type="datetimeFigureOut">
              <a:rPr lang="en-US" smtClean="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17FF5A-8420-4F5D-8B37-E9BE9C743995}" type="slidenum">
              <a:rPr lang="en-US" smtClean="0"/>
              <a:t>‹#›</a:t>
            </a:fld>
            <a:endParaRPr lang="en-US" dirty="0"/>
          </a:p>
        </p:txBody>
      </p:sp>
    </p:spTree>
    <p:extLst>
      <p:ext uri="{BB962C8B-B14F-4D97-AF65-F5344CB8AC3E}">
        <p14:creationId xmlns:p14="http://schemas.microsoft.com/office/powerpoint/2010/main" val="73690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AE3A2F-C338-4F75-93E1-E43764FCB748}" type="datetimeFigureOut">
              <a:rPr lang="en-US" smtClean="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17FF5A-8420-4F5D-8B37-E9BE9C743995}" type="slidenum">
              <a:rPr lang="en-US" smtClean="0"/>
              <a:t>‹#›</a:t>
            </a:fld>
            <a:endParaRPr lang="en-US" dirty="0"/>
          </a:p>
        </p:txBody>
      </p:sp>
    </p:spTree>
    <p:extLst>
      <p:ext uri="{BB962C8B-B14F-4D97-AF65-F5344CB8AC3E}">
        <p14:creationId xmlns:p14="http://schemas.microsoft.com/office/powerpoint/2010/main" val="3707681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AE3A2F-C338-4F75-93E1-E43764FCB748}" type="datetimeFigureOut">
              <a:rPr lang="en-US" smtClean="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17FF5A-8420-4F5D-8B37-E9BE9C743995}" type="slidenum">
              <a:rPr lang="en-US" smtClean="0"/>
              <a:t>‹#›</a:t>
            </a:fld>
            <a:endParaRPr lang="en-US" dirty="0"/>
          </a:p>
        </p:txBody>
      </p:sp>
    </p:spTree>
    <p:extLst>
      <p:ext uri="{BB962C8B-B14F-4D97-AF65-F5344CB8AC3E}">
        <p14:creationId xmlns:p14="http://schemas.microsoft.com/office/powerpoint/2010/main" val="2369768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AE3A2F-C338-4F75-93E1-E43764FCB748}" type="datetimeFigureOut">
              <a:rPr lang="en-US" smtClean="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17FF5A-8420-4F5D-8B37-E9BE9C743995}" type="slidenum">
              <a:rPr lang="en-US" smtClean="0"/>
              <a:t>‹#›</a:t>
            </a:fld>
            <a:endParaRPr lang="en-US" dirty="0"/>
          </a:p>
        </p:txBody>
      </p:sp>
    </p:spTree>
    <p:extLst>
      <p:ext uri="{BB962C8B-B14F-4D97-AF65-F5344CB8AC3E}">
        <p14:creationId xmlns:p14="http://schemas.microsoft.com/office/powerpoint/2010/main" val="2341404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AE3A2F-C338-4F75-93E1-E43764FCB748}" type="datetimeFigureOut">
              <a:rPr lang="en-US" smtClean="0"/>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17FF5A-8420-4F5D-8B37-E9BE9C743995}" type="slidenum">
              <a:rPr lang="en-US" smtClean="0"/>
              <a:t>‹#›</a:t>
            </a:fld>
            <a:endParaRPr lang="en-US" dirty="0"/>
          </a:p>
        </p:txBody>
      </p:sp>
    </p:spTree>
    <p:extLst>
      <p:ext uri="{BB962C8B-B14F-4D97-AF65-F5344CB8AC3E}">
        <p14:creationId xmlns:p14="http://schemas.microsoft.com/office/powerpoint/2010/main" val="1823516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AE3A2F-C338-4F75-93E1-E43764FCB748}" type="datetimeFigureOut">
              <a:rPr lang="en-US" smtClean="0"/>
              <a:t>11/8/2019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E17FF5A-8420-4F5D-8B37-E9BE9C743995}" type="slidenum">
              <a:rPr lang="en-US" smtClean="0"/>
              <a:t>‹#›</a:t>
            </a:fld>
            <a:endParaRPr lang="en-US" dirty="0"/>
          </a:p>
        </p:txBody>
      </p:sp>
    </p:spTree>
    <p:extLst>
      <p:ext uri="{BB962C8B-B14F-4D97-AF65-F5344CB8AC3E}">
        <p14:creationId xmlns:p14="http://schemas.microsoft.com/office/powerpoint/2010/main" val="3113893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EAE3A2F-C338-4F75-93E1-E43764FCB748}" type="datetimeFigureOut">
              <a:rPr lang="en-US" smtClean="0"/>
              <a:t>11/8/2019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E17FF5A-8420-4F5D-8B37-E9BE9C743995}" type="slidenum">
              <a:rPr lang="en-US" smtClean="0"/>
              <a:t>‹#›</a:t>
            </a:fld>
            <a:endParaRPr lang="en-US" dirty="0"/>
          </a:p>
        </p:txBody>
      </p:sp>
    </p:spTree>
    <p:extLst>
      <p:ext uri="{BB962C8B-B14F-4D97-AF65-F5344CB8AC3E}">
        <p14:creationId xmlns:p14="http://schemas.microsoft.com/office/powerpoint/2010/main" val="728505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EAE3A2F-C338-4F75-93E1-E43764FCB748}" type="datetimeFigureOut">
              <a:rPr lang="en-US" smtClean="0"/>
              <a:t>11/8/2019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E17FF5A-8420-4F5D-8B37-E9BE9C743995}" type="slidenum">
              <a:rPr lang="en-US" smtClean="0"/>
              <a:t>‹#›</a:t>
            </a:fld>
            <a:endParaRPr lang="en-US" dirty="0"/>
          </a:p>
        </p:txBody>
      </p:sp>
    </p:spTree>
    <p:extLst>
      <p:ext uri="{BB962C8B-B14F-4D97-AF65-F5344CB8AC3E}">
        <p14:creationId xmlns:p14="http://schemas.microsoft.com/office/powerpoint/2010/main" val="1036803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EAE3A2F-C338-4F75-93E1-E43764FCB748}" type="datetimeFigureOut">
              <a:rPr lang="en-US" smtClean="0"/>
              <a:t>11/8/2019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E17FF5A-8420-4F5D-8B37-E9BE9C743995}" type="slidenum">
              <a:rPr lang="en-US" smtClean="0"/>
              <a:t>‹#›</a:t>
            </a:fld>
            <a:endParaRPr lang="en-US" dirty="0"/>
          </a:p>
        </p:txBody>
      </p:sp>
    </p:spTree>
    <p:extLst>
      <p:ext uri="{BB962C8B-B14F-4D97-AF65-F5344CB8AC3E}">
        <p14:creationId xmlns:p14="http://schemas.microsoft.com/office/powerpoint/2010/main" val="571661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AE3A2F-C338-4F75-93E1-E43764FCB748}" type="datetimeFigureOut">
              <a:rPr lang="en-US" smtClean="0"/>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17FF5A-8420-4F5D-8B37-E9BE9C743995}" type="slidenum">
              <a:rPr lang="en-US" smtClean="0"/>
              <a:t>‹#›</a:t>
            </a:fld>
            <a:endParaRPr lang="en-US" dirty="0"/>
          </a:p>
        </p:txBody>
      </p:sp>
    </p:spTree>
    <p:extLst>
      <p:ext uri="{BB962C8B-B14F-4D97-AF65-F5344CB8AC3E}">
        <p14:creationId xmlns:p14="http://schemas.microsoft.com/office/powerpoint/2010/main" val="3167151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EAE3A2F-C338-4F75-93E1-E43764FCB748}" type="datetimeFigureOut">
              <a:rPr lang="en-US" smtClean="0"/>
              <a:t>11/8/2019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E17FF5A-8420-4F5D-8B37-E9BE9C743995}" type="slidenum">
              <a:rPr lang="en-US" smtClean="0"/>
              <a:t>‹#›</a:t>
            </a:fld>
            <a:endParaRPr lang="en-US" dirty="0"/>
          </a:p>
        </p:txBody>
      </p:sp>
    </p:spTree>
    <p:extLst>
      <p:ext uri="{BB962C8B-B14F-4D97-AF65-F5344CB8AC3E}">
        <p14:creationId xmlns:p14="http://schemas.microsoft.com/office/powerpoint/2010/main" val="2844787396"/>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4892" y="507356"/>
            <a:ext cx="10042216" cy="1754326"/>
          </a:xfrm>
          <a:prstGeom prst="rect">
            <a:avLst/>
          </a:prstGeom>
        </p:spPr>
        <p:txBody>
          <a:bodyPr wrap="square">
            <a:spAutoFit/>
          </a:bodyPr>
          <a:lstStyle/>
          <a:p>
            <a:pPr algn="ctr"/>
            <a:r>
              <a:rPr lang="en-US" sz="3600" dirty="0">
                <a:latin typeface="Bell MT" panose="02020503060305020303" pitchFamily="18" charset="0"/>
                <a:ea typeface="Arial Unicode MS" panose="020B0604020202020204" pitchFamily="34" charset="-128"/>
                <a:cs typeface="Arial Unicode MS" panose="020B0604020202020204" pitchFamily="34" charset="-128"/>
              </a:rPr>
              <a:t>Suppression of DARPP-32 Gene Expression Using Gold Nanoplex Decreases Drug Reward and Negative Effects of Withdrawal </a:t>
            </a:r>
            <a:endParaRPr lang="en-US" sz="3600" dirty="0">
              <a:latin typeface="Bell MT" panose="02020503060305020303" pitchFamily="18" charset="0"/>
            </a:endParaRPr>
          </a:p>
        </p:txBody>
      </p:sp>
      <p:pic>
        <p:nvPicPr>
          <p:cNvPr id="3" name="Picture 2"/>
          <p:cNvPicPr>
            <a:picLocks noChangeAspect="1"/>
          </p:cNvPicPr>
          <p:nvPr/>
        </p:nvPicPr>
        <p:blipFill>
          <a:blip r:embed="rId2"/>
          <a:stretch>
            <a:fillRect/>
          </a:stretch>
        </p:blipFill>
        <p:spPr>
          <a:xfrm>
            <a:off x="4095750" y="2800319"/>
            <a:ext cx="4000500" cy="2286000"/>
          </a:xfrm>
          <a:prstGeom prst="rect">
            <a:avLst/>
          </a:prstGeom>
        </p:spPr>
      </p:pic>
      <p:sp>
        <p:nvSpPr>
          <p:cNvPr id="4" name="Rectangle 3"/>
          <p:cNvSpPr/>
          <p:nvPr/>
        </p:nvSpPr>
        <p:spPr>
          <a:xfrm>
            <a:off x="4380489" y="5624956"/>
            <a:ext cx="3431023" cy="954107"/>
          </a:xfrm>
          <a:prstGeom prst="rect">
            <a:avLst/>
          </a:prstGeom>
        </p:spPr>
        <p:txBody>
          <a:bodyPr wrap="square">
            <a:spAutoFit/>
          </a:bodyPr>
          <a:lstStyle/>
          <a:p>
            <a:pPr algn="ctr"/>
            <a:r>
              <a:rPr lang="en-US" sz="2800" dirty="0">
                <a:latin typeface="Bell MT" panose="02020503060305020303" pitchFamily="18" charset="0"/>
              </a:rPr>
              <a:t>Marie Severson</a:t>
            </a:r>
          </a:p>
          <a:p>
            <a:pPr algn="ctr"/>
            <a:r>
              <a:rPr lang="en-US" sz="2800" dirty="0">
                <a:latin typeface="Bell MT" panose="02020503060305020303" pitchFamily="18" charset="0"/>
              </a:rPr>
              <a:t>November 8, 2019</a:t>
            </a:r>
          </a:p>
        </p:txBody>
      </p:sp>
    </p:spTree>
    <p:extLst>
      <p:ext uri="{BB962C8B-B14F-4D97-AF65-F5344CB8AC3E}">
        <p14:creationId xmlns:p14="http://schemas.microsoft.com/office/powerpoint/2010/main" val="3775916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FB026D-E41B-447E-ACF5-95B49EC17AFB}"/>
              </a:ext>
            </a:extLst>
          </p:cNvPr>
          <p:cNvSpPr txBox="1"/>
          <p:nvPr/>
        </p:nvSpPr>
        <p:spPr>
          <a:xfrm>
            <a:off x="0" y="0"/>
            <a:ext cx="2890535" cy="646331"/>
          </a:xfrm>
          <a:prstGeom prst="rect">
            <a:avLst/>
          </a:prstGeom>
          <a:noFill/>
        </p:spPr>
        <p:txBody>
          <a:bodyPr wrap="none" rtlCol="0">
            <a:spAutoFit/>
          </a:bodyPr>
          <a:lstStyle/>
          <a:p>
            <a:r>
              <a:rPr lang="en-US" sz="3600" b="1" dirty="0">
                <a:latin typeface="+mj-lt"/>
              </a:rPr>
              <a:t>Conclusions</a:t>
            </a:r>
          </a:p>
        </p:txBody>
      </p:sp>
      <p:sp>
        <p:nvSpPr>
          <p:cNvPr id="3" name="TextBox 2">
            <a:extLst>
              <a:ext uri="{FF2B5EF4-FFF2-40B4-BE49-F238E27FC236}">
                <a16:creationId xmlns:a16="http://schemas.microsoft.com/office/drawing/2014/main" id="{8C598E3F-3F23-4427-8DEF-E75A655C7A78}"/>
              </a:ext>
            </a:extLst>
          </p:cNvPr>
          <p:cNvSpPr txBox="1"/>
          <p:nvPr/>
        </p:nvSpPr>
        <p:spPr>
          <a:xfrm>
            <a:off x="0" y="1304693"/>
            <a:ext cx="12191999" cy="4031873"/>
          </a:xfrm>
          <a:prstGeom prst="rect">
            <a:avLst/>
          </a:prstGeom>
          <a:noFill/>
        </p:spPr>
        <p:txBody>
          <a:bodyPr wrap="square" rtlCol="0">
            <a:spAutoFit/>
          </a:bodyPr>
          <a:lstStyle/>
          <a:p>
            <a:pPr marL="285750" indent="-285750">
              <a:buFont typeface="Arial" panose="020B0604020202020204" pitchFamily="34" charset="0"/>
              <a:buChar char="•"/>
            </a:pPr>
            <a:r>
              <a:rPr lang="en-US" sz="3200" dirty="0"/>
              <a:t>GNR-siRNA nanoplexes effectively silence DARPP-32, ERK, PP-1</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dirty="0"/>
              <a:t>GNR-siRNA is more efficient at silencing DARPP-32 and crossing the blood brain barrier than commercially available transfection agent</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dirty="0"/>
              <a:t>Safe- no cytotoxicity (as per MTT assay)</a:t>
            </a:r>
          </a:p>
        </p:txBody>
      </p:sp>
    </p:spTree>
    <p:extLst>
      <p:ext uri="{BB962C8B-B14F-4D97-AF65-F5344CB8AC3E}">
        <p14:creationId xmlns:p14="http://schemas.microsoft.com/office/powerpoint/2010/main" val="2988621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4868384" cy="646331"/>
          </a:xfrm>
          <a:prstGeom prst="rect">
            <a:avLst/>
          </a:prstGeom>
          <a:noFill/>
        </p:spPr>
        <p:txBody>
          <a:bodyPr wrap="none" rtlCol="0">
            <a:spAutoFit/>
          </a:bodyPr>
          <a:lstStyle/>
          <a:p>
            <a:r>
              <a:rPr lang="en-US" sz="3600" dirty="0">
                <a:latin typeface="Bell MT" panose="02020503060305020303" pitchFamily="18" charset="0"/>
              </a:rPr>
              <a:t>Zachariou, V., et.al., 2002</a:t>
            </a:r>
          </a:p>
        </p:txBody>
      </p:sp>
      <p:sp>
        <p:nvSpPr>
          <p:cNvPr id="3" name="TextBox 2"/>
          <p:cNvSpPr txBox="1"/>
          <p:nvPr/>
        </p:nvSpPr>
        <p:spPr>
          <a:xfrm>
            <a:off x="378977" y="2828836"/>
            <a:ext cx="11434046" cy="1200329"/>
          </a:xfrm>
          <a:prstGeom prst="rect">
            <a:avLst/>
          </a:prstGeom>
          <a:noFill/>
        </p:spPr>
        <p:txBody>
          <a:bodyPr wrap="square" rtlCol="0">
            <a:spAutoFit/>
          </a:bodyPr>
          <a:lstStyle/>
          <a:p>
            <a:r>
              <a:rPr lang="en-US" sz="3600" dirty="0">
                <a:latin typeface="Bell MT" panose="02020503060305020303" pitchFamily="18" charset="0"/>
              </a:rPr>
              <a:t>Reduction of Cocaine Place Preference in Mice Lacking the Protein Phosphatase 1 Inhibitors DARPP-32 or Inhibitor 1 </a:t>
            </a:r>
          </a:p>
        </p:txBody>
      </p:sp>
    </p:spTree>
    <p:extLst>
      <p:ext uri="{BB962C8B-B14F-4D97-AF65-F5344CB8AC3E}">
        <p14:creationId xmlns:p14="http://schemas.microsoft.com/office/powerpoint/2010/main" val="4183935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BED40652-2041-40A8-BD19-2174322668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5" name="Picture 34">
            <a:extLst>
              <a:ext uri="{FF2B5EF4-FFF2-40B4-BE49-F238E27FC236}">
                <a16:creationId xmlns:a16="http://schemas.microsoft.com/office/drawing/2014/main" id="{3F9E3962-D4A6-4AE1-88E9-74BCE5EB88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7" name="Oval 36">
            <a:extLst>
              <a:ext uri="{FF2B5EF4-FFF2-40B4-BE49-F238E27FC236}">
                <a16:creationId xmlns:a16="http://schemas.microsoft.com/office/drawing/2014/main" id="{4C6C9A81-EBD8-4A7D-BE1B-7520E2A46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9" name="Picture 38">
            <a:extLst>
              <a:ext uri="{FF2B5EF4-FFF2-40B4-BE49-F238E27FC236}">
                <a16:creationId xmlns:a16="http://schemas.microsoft.com/office/drawing/2014/main" id="{79C71F41-5AA1-428C-A1E3-0BD5A76911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41" name="Picture 40">
            <a:extLst>
              <a:ext uri="{FF2B5EF4-FFF2-40B4-BE49-F238E27FC236}">
                <a16:creationId xmlns:a16="http://schemas.microsoft.com/office/drawing/2014/main" id="{8AA17048-7FB7-46CB-B99B-8D9D66ECA5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43" name="Rectangle 42">
            <a:extLst>
              <a:ext uri="{FF2B5EF4-FFF2-40B4-BE49-F238E27FC236}">
                <a16:creationId xmlns:a16="http://schemas.microsoft.com/office/drawing/2014/main" id="{1CFBC036-F1E2-42B1-B205-11560583B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Box 2"/>
          <p:cNvSpPr txBox="1"/>
          <p:nvPr/>
        </p:nvSpPr>
        <p:spPr>
          <a:xfrm>
            <a:off x="7385967" y="1325880"/>
            <a:ext cx="4158334" cy="3066507"/>
          </a:xfrm>
          <a:prstGeom prst="rect">
            <a:avLst/>
          </a:prstGeom>
        </p:spPr>
        <p:txBody>
          <a:bodyPr vert="horz" lIns="91440" tIns="45720" rIns="91440" bIns="45720" rtlCol="0" anchor="b">
            <a:normAutofit/>
          </a:bodyPr>
          <a:lstStyle/>
          <a:p>
            <a:pPr defTabSz="457200">
              <a:spcBef>
                <a:spcPct val="0"/>
              </a:spcBef>
              <a:spcAft>
                <a:spcPts val="600"/>
              </a:spcAft>
            </a:pPr>
            <a:r>
              <a:rPr lang="en-US" sz="5400" dirty="0">
                <a:solidFill>
                  <a:schemeClr val="tx2"/>
                </a:solidFill>
                <a:latin typeface="+mj-lt"/>
                <a:ea typeface="+mj-ea"/>
                <a:cs typeface="+mj-cs"/>
              </a:rPr>
              <a:t>Fig 1</a:t>
            </a:r>
          </a:p>
        </p:txBody>
      </p:sp>
      <p:sp>
        <p:nvSpPr>
          <p:cNvPr id="45" name="Rectangle 44">
            <a:extLst>
              <a:ext uri="{FF2B5EF4-FFF2-40B4-BE49-F238E27FC236}">
                <a16:creationId xmlns:a16="http://schemas.microsoft.com/office/drawing/2014/main" id="{9FB47BCA-B24F-4919-82BF-938D3C370E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0565"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36">
            <a:extLst>
              <a:ext uri="{FF2B5EF4-FFF2-40B4-BE49-F238E27FC236}">
                <a16:creationId xmlns:a16="http://schemas.microsoft.com/office/drawing/2014/main" id="{77B1C9EE-1ECD-4ACE-9F0F-F1652FAD8B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49646"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dirty="0"/>
          </a:p>
        </p:txBody>
      </p:sp>
      <p:sp>
        <p:nvSpPr>
          <p:cNvPr id="49" name="Freeform 5">
            <a:extLst>
              <a:ext uri="{FF2B5EF4-FFF2-40B4-BE49-F238E27FC236}">
                <a16:creationId xmlns:a16="http://schemas.microsoft.com/office/drawing/2014/main" id="{428CDEBC-A653-4671-8999-726FD0F51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289456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2" name="Picture 1"/>
          <p:cNvPicPr>
            <a:picLocks noChangeAspect="1"/>
          </p:cNvPicPr>
          <p:nvPr/>
        </p:nvPicPr>
        <p:blipFill>
          <a:blip r:embed="rId8"/>
          <a:stretch>
            <a:fillRect/>
          </a:stretch>
        </p:blipFill>
        <p:spPr>
          <a:xfrm>
            <a:off x="647699" y="321198"/>
            <a:ext cx="4040140" cy="6215601"/>
          </a:xfrm>
          <a:prstGeom prst="rect">
            <a:avLst/>
          </a:prstGeom>
          <a:effectLst/>
        </p:spPr>
      </p:pic>
      <p:sp>
        <p:nvSpPr>
          <p:cNvPr id="4" name="Rectangle 3">
            <a:extLst>
              <a:ext uri="{FF2B5EF4-FFF2-40B4-BE49-F238E27FC236}">
                <a16:creationId xmlns:a16="http://schemas.microsoft.com/office/drawing/2014/main" id="{AF1FD793-88BD-4B50-8A47-8E6AB4D235C2}"/>
              </a:ext>
            </a:extLst>
          </p:cNvPr>
          <p:cNvSpPr/>
          <p:nvPr/>
        </p:nvSpPr>
        <p:spPr>
          <a:xfrm>
            <a:off x="3047988" y="482884"/>
            <a:ext cx="2061967" cy="6215601"/>
          </a:xfrm>
          <a:prstGeom prst="rect">
            <a:avLst/>
          </a:prstGeom>
          <a:solidFill>
            <a:schemeClr val="tx1">
              <a:lumMod val="85000"/>
              <a:alpha val="50000"/>
            </a:schemeClr>
          </a:solid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6E78FF4-1CC0-4362-9E60-179AA537FF25}"/>
              </a:ext>
            </a:extLst>
          </p:cNvPr>
          <p:cNvSpPr txBox="1"/>
          <p:nvPr/>
        </p:nvSpPr>
        <p:spPr>
          <a:xfrm>
            <a:off x="5109955" y="1393155"/>
            <a:ext cx="1344716" cy="461665"/>
          </a:xfrm>
          <a:prstGeom prst="rect">
            <a:avLst/>
          </a:prstGeom>
          <a:noFill/>
        </p:spPr>
        <p:txBody>
          <a:bodyPr wrap="square" rtlCol="0">
            <a:spAutoFit/>
          </a:bodyPr>
          <a:lstStyle/>
          <a:p>
            <a:r>
              <a:rPr lang="en-US" sz="2400" dirty="0">
                <a:solidFill>
                  <a:schemeClr val="bg1"/>
                </a:solidFill>
              </a:rPr>
              <a:t>Saline</a:t>
            </a:r>
          </a:p>
        </p:txBody>
      </p:sp>
      <p:sp>
        <p:nvSpPr>
          <p:cNvPr id="6" name="TextBox 5">
            <a:extLst>
              <a:ext uri="{FF2B5EF4-FFF2-40B4-BE49-F238E27FC236}">
                <a16:creationId xmlns:a16="http://schemas.microsoft.com/office/drawing/2014/main" id="{F30F8497-E7CF-469C-BBE9-CD2DABB14FB5}"/>
              </a:ext>
            </a:extLst>
          </p:cNvPr>
          <p:cNvSpPr txBox="1"/>
          <p:nvPr/>
        </p:nvSpPr>
        <p:spPr>
          <a:xfrm>
            <a:off x="5007140" y="3590685"/>
            <a:ext cx="2061967" cy="830997"/>
          </a:xfrm>
          <a:prstGeom prst="rect">
            <a:avLst/>
          </a:prstGeom>
          <a:noFill/>
        </p:spPr>
        <p:txBody>
          <a:bodyPr wrap="square" rtlCol="0">
            <a:spAutoFit/>
          </a:bodyPr>
          <a:lstStyle/>
          <a:p>
            <a:r>
              <a:rPr lang="en-US" sz="2400" dirty="0">
                <a:solidFill>
                  <a:schemeClr val="bg1"/>
                </a:solidFill>
              </a:rPr>
              <a:t>5mg/kg Cocaine</a:t>
            </a:r>
          </a:p>
        </p:txBody>
      </p:sp>
      <p:sp>
        <p:nvSpPr>
          <p:cNvPr id="7" name="TextBox 6">
            <a:extLst>
              <a:ext uri="{FF2B5EF4-FFF2-40B4-BE49-F238E27FC236}">
                <a16:creationId xmlns:a16="http://schemas.microsoft.com/office/drawing/2014/main" id="{C90F565E-8598-412D-ABFF-D315A6542884}"/>
              </a:ext>
            </a:extLst>
          </p:cNvPr>
          <p:cNvSpPr txBox="1"/>
          <p:nvPr/>
        </p:nvSpPr>
        <p:spPr>
          <a:xfrm>
            <a:off x="4984900" y="5644957"/>
            <a:ext cx="1734252" cy="830997"/>
          </a:xfrm>
          <a:prstGeom prst="rect">
            <a:avLst/>
          </a:prstGeom>
          <a:noFill/>
        </p:spPr>
        <p:txBody>
          <a:bodyPr wrap="square" rtlCol="0">
            <a:spAutoFit/>
          </a:bodyPr>
          <a:lstStyle/>
          <a:p>
            <a:r>
              <a:rPr lang="en-US" sz="2400" dirty="0">
                <a:solidFill>
                  <a:schemeClr val="bg1"/>
                </a:solidFill>
              </a:rPr>
              <a:t>20mg/kg Cocaine</a:t>
            </a:r>
          </a:p>
        </p:txBody>
      </p:sp>
    </p:spTree>
    <p:extLst>
      <p:ext uri="{BB962C8B-B14F-4D97-AF65-F5344CB8AC3E}">
        <p14:creationId xmlns:p14="http://schemas.microsoft.com/office/powerpoint/2010/main" val="2692669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BED40652-2041-40A8-BD19-2174322668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1" name="Picture 30">
            <a:extLst>
              <a:ext uri="{FF2B5EF4-FFF2-40B4-BE49-F238E27FC236}">
                <a16:creationId xmlns:a16="http://schemas.microsoft.com/office/drawing/2014/main" id="{3F9E3962-D4A6-4AE1-88E9-74BCE5EB88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3" name="Oval 32">
            <a:extLst>
              <a:ext uri="{FF2B5EF4-FFF2-40B4-BE49-F238E27FC236}">
                <a16:creationId xmlns:a16="http://schemas.microsoft.com/office/drawing/2014/main" id="{4C6C9A81-EBD8-4A7D-BE1B-7520E2A46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5" name="Picture 34">
            <a:extLst>
              <a:ext uri="{FF2B5EF4-FFF2-40B4-BE49-F238E27FC236}">
                <a16:creationId xmlns:a16="http://schemas.microsoft.com/office/drawing/2014/main" id="{79C71F41-5AA1-428C-A1E3-0BD5A76911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37" name="Picture 36">
            <a:extLst>
              <a:ext uri="{FF2B5EF4-FFF2-40B4-BE49-F238E27FC236}">
                <a16:creationId xmlns:a16="http://schemas.microsoft.com/office/drawing/2014/main" id="{8AA17048-7FB7-46CB-B99B-8D9D66ECA5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39" name="Rectangle 38">
            <a:extLst>
              <a:ext uri="{FF2B5EF4-FFF2-40B4-BE49-F238E27FC236}">
                <a16:creationId xmlns:a16="http://schemas.microsoft.com/office/drawing/2014/main" id="{1CFBC036-F1E2-42B1-B205-11560583B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Box 2"/>
          <p:cNvSpPr txBox="1"/>
          <p:nvPr/>
        </p:nvSpPr>
        <p:spPr>
          <a:xfrm>
            <a:off x="7385967" y="1325880"/>
            <a:ext cx="4158334" cy="3066507"/>
          </a:xfrm>
          <a:prstGeom prst="rect">
            <a:avLst/>
          </a:prstGeom>
        </p:spPr>
        <p:txBody>
          <a:bodyPr vert="horz" lIns="91440" tIns="45720" rIns="91440" bIns="45720" rtlCol="0" anchor="b">
            <a:normAutofit/>
          </a:bodyPr>
          <a:lstStyle/>
          <a:p>
            <a:pPr defTabSz="457200">
              <a:spcBef>
                <a:spcPct val="0"/>
              </a:spcBef>
              <a:spcAft>
                <a:spcPts val="600"/>
              </a:spcAft>
            </a:pPr>
            <a:r>
              <a:rPr lang="en-US" sz="5400" dirty="0">
                <a:solidFill>
                  <a:schemeClr val="tx2"/>
                </a:solidFill>
                <a:latin typeface="+mj-lt"/>
                <a:ea typeface="+mj-ea"/>
                <a:cs typeface="+mj-cs"/>
              </a:rPr>
              <a:t>Fig 2</a:t>
            </a:r>
          </a:p>
        </p:txBody>
      </p:sp>
      <p:sp>
        <p:nvSpPr>
          <p:cNvPr id="41" name="Rectangle 40">
            <a:extLst>
              <a:ext uri="{FF2B5EF4-FFF2-40B4-BE49-F238E27FC236}">
                <a16:creationId xmlns:a16="http://schemas.microsoft.com/office/drawing/2014/main" id="{9FB47BCA-B24F-4919-82BF-938D3C370E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0565"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36">
            <a:extLst>
              <a:ext uri="{FF2B5EF4-FFF2-40B4-BE49-F238E27FC236}">
                <a16:creationId xmlns:a16="http://schemas.microsoft.com/office/drawing/2014/main" id="{77B1C9EE-1ECD-4ACE-9F0F-F1652FAD8B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49646"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dirty="0"/>
          </a:p>
        </p:txBody>
      </p:sp>
      <p:sp>
        <p:nvSpPr>
          <p:cNvPr id="45" name="Freeform 5">
            <a:extLst>
              <a:ext uri="{FF2B5EF4-FFF2-40B4-BE49-F238E27FC236}">
                <a16:creationId xmlns:a16="http://schemas.microsoft.com/office/drawing/2014/main" id="{428CDEBC-A653-4671-8999-726FD0F51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289456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 name="Picture 3">
            <a:extLst>
              <a:ext uri="{FF2B5EF4-FFF2-40B4-BE49-F238E27FC236}">
                <a16:creationId xmlns:a16="http://schemas.microsoft.com/office/drawing/2014/main" id="{AD8721BF-4D68-4D3A-82AC-9EEE801137C2}"/>
              </a:ext>
            </a:extLst>
          </p:cNvPr>
          <p:cNvPicPr>
            <a:picLocks noChangeAspect="1"/>
          </p:cNvPicPr>
          <p:nvPr/>
        </p:nvPicPr>
        <p:blipFill rotWithShape="1">
          <a:blip r:embed="rId8"/>
          <a:srcRect l="21374" t="16667" r="-310"/>
          <a:stretch/>
        </p:blipFill>
        <p:spPr>
          <a:xfrm>
            <a:off x="357851" y="106384"/>
            <a:ext cx="5021943" cy="6498879"/>
          </a:xfrm>
          <a:prstGeom prst="rect">
            <a:avLst/>
          </a:prstGeom>
        </p:spPr>
      </p:pic>
      <p:sp>
        <p:nvSpPr>
          <p:cNvPr id="14" name="Rectangle 13">
            <a:extLst>
              <a:ext uri="{FF2B5EF4-FFF2-40B4-BE49-F238E27FC236}">
                <a16:creationId xmlns:a16="http://schemas.microsoft.com/office/drawing/2014/main" id="{3F7626CB-2BA4-4CAB-96E8-DB5DACB9D597}"/>
              </a:ext>
            </a:extLst>
          </p:cNvPr>
          <p:cNvSpPr/>
          <p:nvPr/>
        </p:nvSpPr>
        <p:spPr>
          <a:xfrm>
            <a:off x="2977713" y="787345"/>
            <a:ext cx="2061967" cy="5924302"/>
          </a:xfrm>
          <a:prstGeom prst="rect">
            <a:avLst/>
          </a:prstGeom>
          <a:solidFill>
            <a:schemeClr val="tx1">
              <a:lumMod val="85000"/>
              <a:alpha val="50000"/>
            </a:schemeClr>
          </a:solid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A1ECBD8-20DC-4206-B440-288ABD08F3F6}"/>
              </a:ext>
            </a:extLst>
          </p:cNvPr>
          <p:cNvSpPr txBox="1"/>
          <p:nvPr/>
        </p:nvSpPr>
        <p:spPr>
          <a:xfrm>
            <a:off x="5036553" y="1676400"/>
            <a:ext cx="1133210" cy="461665"/>
          </a:xfrm>
          <a:prstGeom prst="rect">
            <a:avLst/>
          </a:prstGeom>
          <a:noFill/>
        </p:spPr>
        <p:txBody>
          <a:bodyPr wrap="square" rtlCol="0">
            <a:spAutoFit/>
          </a:bodyPr>
          <a:lstStyle/>
          <a:p>
            <a:r>
              <a:rPr lang="en-US" sz="2400" dirty="0">
                <a:solidFill>
                  <a:schemeClr val="bg1"/>
                </a:solidFill>
              </a:rPr>
              <a:t>Saline</a:t>
            </a:r>
          </a:p>
        </p:txBody>
      </p:sp>
      <p:sp>
        <p:nvSpPr>
          <p:cNvPr id="6" name="TextBox 5">
            <a:extLst>
              <a:ext uri="{FF2B5EF4-FFF2-40B4-BE49-F238E27FC236}">
                <a16:creationId xmlns:a16="http://schemas.microsoft.com/office/drawing/2014/main" id="{D9915634-B887-425B-8DBD-EBB042C34779}"/>
              </a:ext>
            </a:extLst>
          </p:cNvPr>
          <p:cNvSpPr txBox="1"/>
          <p:nvPr/>
        </p:nvSpPr>
        <p:spPr>
          <a:xfrm>
            <a:off x="5118410" y="3420511"/>
            <a:ext cx="1874477" cy="830997"/>
          </a:xfrm>
          <a:prstGeom prst="rect">
            <a:avLst/>
          </a:prstGeom>
          <a:noFill/>
        </p:spPr>
        <p:txBody>
          <a:bodyPr wrap="square" rtlCol="0">
            <a:spAutoFit/>
          </a:bodyPr>
          <a:lstStyle/>
          <a:p>
            <a:r>
              <a:rPr lang="en-US" sz="2400" dirty="0">
                <a:solidFill>
                  <a:schemeClr val="bg1"/>
                </a:solidFill>
              </a:rPr>
              <a:t>5mg/kg Cocaine</a:t>
            </a:r>
          </a:p>
        </p:txBody>
      </p:sp>
      <p:sp>
        <p:nvSpPr>
          <p:cNvPr id="7" name="TextBox 6">
            <a:extLst>
              <a:ext uri="{FF2B5EF4-FFF2-40B4-BE49-F238E27FC236}">
                <a16:creationId xmlns:a16="http://schemas.microsoft.com/office/drawing/2014/main" id="{85FE51AF-6375-4ECC-90F2-7B96685CCD0B}"/>
              </a:ext>
            </a:extLst>
          </p:cNvPr>
          <p:cNvSpPr txBox="1"/>
          <p:nvPr/>
        </p:nvSpPr>
        <p:spPr>
          <a:xfrm>
            <a:off x="5027284" y="5868519"/>
            <a:ext cx="1795346" cy="830997"/>
          </a:xfrm>
          <a:prstGeom prst="rect">
            <a:avLst/>
          </a:prstGeom>
          <a:noFill/>
        </p:spPr>
        <p:txBody>
          <a:bodyPr wrap="square" rtlCol="0">
            <a:spAutoFit/>
          </a:bodyPr>
          <a:lstStyle/>
          <a:p>
            <a:r>
              <a:rPr lang="en-US" sz="2400" dirty="0">
                <a:solidFill>
                  <a:schemeClr val="bg1"/>
                </a:solidFill>
              </a:rPr>
              <a:t>20mg/kg Cocaine</a:t>
            </a:r>
          </a:p>
        </p:txBody>
      </p:sp>
    </p:spTree>
    <p:extLst>
      <p:ext uri="{BB962C8B-B14F-4D97-AF65-F5344CB8AC3E}">
        <p14:creationId xmlns:p14="http://schemas.microsoft.com/office/powerpoint/2010/main" val="4030759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58996D-9928-4802-BC32-52B5CF2A7143}"/>
              </a:ext>
            </a:extLst>
          </p:cNvPr>
          <p:cNvSpPr/>
          <p:nvPr/>
        </p:nvSpPr>
        <p:spPr>
          <a:xfrm>
            <a:off x="0" y="1012610"/>
            <a:ext cx="12192000" cy="4047968"/>
          </a:xfrm>
          <a:prstGeom prst="rect">
            <a:avLst/>
          </a:prstGeom>
        </p:spPr>
        <p:txBody>
          <a:bodyPr wrap="square">
            <a:spAutoFit/>
          </a:bodyPr>
          <a:lstStyle/>
          <a:p>
            <a:pPr marL="457200" indent="-457200">
              <a:lnSpc>
                <a:spcPct val="107000"/>
              </a:lnSpc>
              <a:spcAft>
                <a:spcPts val="800"/>
              </a:spcAft>
              <a:buFont typeface="Arial" panose="020B0604020202020204" pitchFamily="34" charset="0"/>
              <a:buChar char="•"/>
            </a:pPr>
            <a:r>
              <a:rPr lang="en-US" sz="3200" dirty="0">
                <a:latin typeface="+mj-lt"/>
                <a:ea typeface="Calibri" panose="020F0502020204030204" pitchFamily="34" charset="0"/>
                <a:cs typeface="Times New Roman" panose="02020603050405020304" pitchFamily="18" charset="0"/>
              </a:rPr>
              <a:t>Mice lacking DARPP-32 have a reduction in conditioned place preference to cocaine without changes in </a:t>
            </a:r>
            <a:r>
              <a:rPr lang="en-US" sz="3200" dirty="0">
                <a:ea typeface="Calibri" panose="020F0502020204030204" pitchFamily="34" charset="0"/>
                <a:cs typeface="Times New Roman" panose="02020603050405020304" pitchFamily="18" charset="0"/>
              </a:rPr>
              <a:t>locomotor activity</a:t>
            </a:r>
          </a:p>
          <a:p>
            <a:pPr>
              <a:lnSpc>
                <a:spcPct val="107000"/>
              </a:lnSpc>
              <a:spcAft>
                <a:spcPts val="800"/>
              </a:spcAft>
            </a:pPr>
            <a:endParaRPr lang="en-US" sz="3200" dirty="0">
              <a:latin typeface="+mj-lt"/>
              <a:ea typeface="Calibri" panose="020F0502020204030204" pitchFamily="34" charset="0"/>
              <a:cs typeface="Times New Roman" panose="02020603050405020304" pitchFamily="18" charset="0"/>
            </a:endParaRPr>
          </a:p>
          <a:p>
            <a:pPr marL="457200" indent="-457200">
              <a:lnSpc>
                <a:spcPct val="107000"/>
              </a:lnSpc>
              <a:spcAft>
                <a:spcPts val="800"/>
              </a:spcAft>
              <a:buFont typeface="Arial" panose="020B0604020202020204" pitchFamily="34" charset="0"/>
              <a:buChar char="•"/>
            </a:pPr>
            <a:r>
              <a:rPr lang="en-US" sz="3200" dirty="0">
                <a:latin typeface="+mj-lt"/>
                <a:ea typeface="Calibri" panose="020F0502020204030204" pitchFamily="34" charset="0"/>
                <a:cs typeface="Times New Roman" panose="02020603050405020304" pitchFamily="18" charset="0"/>
              </a:rPr>
              <a:t>Inhibition of DARPP-32 increased PP-1 function, which decreased the rewarding properties of cocaine</a:t>
            </a:r>
          </a:p>
          <a:p>
            <a:pPr marL="457200" indent="-457200">
              <a:lnSpc>
                <a:spcPct val="107000"/>
              </a:lnSpc>
              <a:spcAft>
                <a:spcPts val="800"/>
              </a:spcAft>
              <a:buFont typeface="Arial" panose="020B0604020202020204" pitchFamily="34" charset="0"/>
              <a:buChar char="•"/>
            </a:pPr>
            <a:endParaRPr lang="en-US" sz="3200" dirty="0">
              <a:latin typeface="+mj-l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C3064382-4E2D-4716-9399-72B76F1D7F74}"/>
              </a:ext>
            </a:extLst>
          </p:cNvPr>
          <p:cNvSpPr txBox="1"/>
          <p:nvPr/>
        </p:nvSpPr>
        <p:spPr>
          <a:xfrm>
            <a:off x="0" y="0"/>
            <a:ext cx="2732927" cy="646331"/>
          </a:xfrm>
          <a:prstGeom prst="rect">
            <a:avLst/>
          </a:prstGeom>
          <a:noFill/>
        </p:spPr>
        <p:txBody>
          <a:bodyPr wrap="square" rtlCol="0">
            <a:spAutoFit/>
          </a:bodyPr>
          <a:lstStyle/>
          <a:p>
            <a:r>
              <a:rPr lang="en-US" sz="3600" b="1" dirty="0"/>
              <a:t>Conclusion</a:t>
            </a:r>
          </a:p>
        </p:txBody>
      </p:sp>
    </p:spTree>
    <p:extLst>
      <p:ext uri="{BB962C8B-B14F-4D97-AF65-F5344CB8AC3E}">
        <p14:creationId xmlns:p14="http://schemas.microsoft.com/office/powerpoint/2010/main" val="2808457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219363" cy="619272"/>
          </a:xfrm>
          <a:prstGeom prst="rect">
            <a:avLst/>
          </a:prstGeom>
        </p:spPr>
        <p:txBody>
          <a:bodyPr wrap="square">
            <a:spAutoFit/>
          </a:bodyPr>
          <a:lstStyle/>
          <a:p>
            <a:pPr>
              <a:lnSpc>
                <a:spcPct val="107000"/>
              </a:lnSpc>
              <a:spcAft>
                <a:spcPts val="800"/>
              </a:spcAft>
            </a:pPr>
            <a:r>
              <a:rPr lang="en-US" sz="3200" dirty="0">
                <a:latin typeface="Bell MT" panose="02020503060305020303" pitchFamily="18" charset="0"/>
                <a:ea typeface="Calibri" panose="020F0502020204030204" pitchFamily="34" charset="0"/>
                <a:cs typeface="Latha" panose="020B0604020202020204" pitchFamily="34" charset="0"/>
              </a:rPr>
              <a:t>Ignatowski, T. A., et. al., 2015</a:t>
            </a:r>
            <a:endParaRPr lang="en-US" sz="3200" dirty="0">
              <a:latin typeface="Latha" panose="020B0604020202020204" pitchFamily="34" charset="0"/>
              <a:ea typeface="Calibri" panose="020F0502020204030204" pitchFamily="34" charset="0"/>
              <a:cs typeface="Latha" panose="020B0604020202020204" pitchFamily="34" charset="0"/>
            </a:endParaRPr>
          </a:p>
        </p:txBody>
      </p:sp>
      <p:sp>
        <p:nvSpPr>
          <p:cNvPr id="3" name="TextBox 2"/>
          <p:cNvSpPr txBox="1"/>
          <p:nvPr/>
        </p:nvSpPr>
        <p:spPr>
          <a:xfrm>
            <a:off x="904960" y="2413338"/>
            <a:ext cx="10382081" cy="2031325"/>
          </a:xfrm>
          <a:prstGeom prst="rect">
            <a:avLst/>
          </a:prstGeom>
          <a:noFill/>
        </p:spPr>
        <p:txBody>
          <a:bodyPr wrap="square" rtlCol="0">
            <a:spAutoFit/>
          </a:bodyPr>
          <a:lstStyle/>
          <a:p>
            <a:pPr algn="ctr"/>
            <a:r>
              <a:rPr lang="en-US" sz="3600" dirty="0">
                <a:latin typeface="Bell MT" panose="02020503060305020303" pitchFamily="18" charset="0"/>
                <a:ea typeface="Calibri" panose="020F0502020204030204" pitchFamily="34" charset="0"/>
                <a:cs typeface="Latha" panose="020B0604020202020204" pitchFamily="34" charset="0"/>
              </a:rPr>
              <a:t>Nanotherapeutic Approach for Opiate Addiction Using DARPP-32 Gene Silencing in an Animal Model of Opiate Addiction</a:t>
            </a:r>
          </a:p>
          <a:p>
            <a:endParaRPr lang="en-US" dirty="0"/>
          </a:p>
        </p:txBody>
      </p:sp>
    </p:spTree>
    <p:extLst>
      <p:ext uri="{BB962C8B-B14F-4D97-AF65-F5344CB8AC3E}">
        <p14:creationId xmlns:p14="http://schemas.microsoft.com/office/powerpoint/2010/main" val="758166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14" t="1" b="973"/>
          <a:stretch/>
        </p:blipFill>
        <p:spPr>
          <a:xfrm>
            <a:off x="1077547" y="2444532"/>
            <a:ext cx="10036906" cy="1968936"/>
          </a:xfrm>
          <a:prstGeom prst="rect">
            <a:avLst/>
          </a:prstGeom>
        </p:spPr>
      </p:pic>
      <p:sp>
        <p:nvSpPr>
          <p:cNvPr id="3" name="Rectangle 2"/>
          <p:cNvSpPr/>
          <p:nvPr/>
        </p:nvSpPr>
        <p:spPr>
          <a:xfrm>
            <a:off x="2354783" y="4073603"/>
            <a:ext cx="8609926" cy="3398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3441266" y="5719373"/>
            <a:ext cx="5309467" cy="646331"/>
          </a:xfrm>
          <a:prstGeom prst="rect">
            <a:avLst/>
          </a:prstGeom>
          <a:noFill/>
        </p:spPr>
        <p:txBody>
          <a:bodyPr wrap="none" rtlCol="0">
            <a:spAutoFit/>
          </a:bodyPr>
          <a:lstStyle/>
          <a:p>
            <a:r>
              <a:rPr lang="en-US" sz="3600" dirty="0">
                <a:latin typeface="+mj-lt"/>
              </a:rPr>
              <a:t>Formation of Nanoplex</a:t>
            </a:r>
          </a:p>
        </p:txBody>
      </p:sp>
      <p:sp>
        <p:nvSpPr>
          <p:cNvPr id="5" name="TextBox 4"/>
          <p:cNvSpPr txBox="1"/>
          <p:nvPr/>
        </p:nvSpPr>
        <p:spPr>
          <a:xfrm>
            <a:off x="0" y="0"/>
            <a:ext cx="1834934" cy="646331"/>
          </a:xfrm>
          <a:prstGeom prst="rect">
            <a:avLst/>
          </a:prstGeom>
          <a:noFill/>
        </p:spPr>
        <p:txBody>
          <a:bodyPr wrap="square" rtlCol="0">
            <a:spAutoFit/>
          </a:bodyPr>
          <a:lstStyle/>
          <a:p>
            <a:r>
              <a:rPr lang="en-US" sz="3600" dirty="0">
                <a:latin typeface="+mj-lt"/>
              </a:rPr>
              <a:t>Fig 2A</a:t>
            </a:r>
          </a:p>
        </p:txBody>
      </p:sp>
    </p:spTree>
    <p:extLst>
      <p:ext uri="{BB962C8B-B14F-4D97-AF65-F5344CB8AC3E}">
        <p14:creationId xmlns:p14="http://schemas.microsoft.com/office/powerpoint/2010/main" val="2609436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24340"/>
          <a:stretch/>
        </p:blipFill>
        <p:spPr>
          <a:xfrm>
            <a:off x="1530024" y="1410323"/>
            <a:ext cx="8444464" cy="4720970"/>
          </a:xfrm>
          <a:prstGeom prst="rect">
            <a:avLst/>
          </a:prstGeom>
        </p:spPr>
      </p:pic>
      <p:sp>
        <p:nvSpPr>
          <p:cNvPr id="3" name="TextBox 2"/>
          <p:cNvSpPr txBox="1"/>
          <p:nvPr/>
        </p:nvSpPr>
        <p:spPr>
          <a:xfrm>
            <a:off x="2791815" y="6121932"/>
            <a:ext cx="6608369" cy="646331"/>
          </a:xfrm>
          <a:prstGeom prst="rect">
            <a:avLst/>
          </a:prstGeom>
          <a:noFill/>
        </p:spPr>
        <p:txBody>
          <a:bodyPr wrap="square" rtlCol="0">
            <a:spAutoFit/>
          </a:bodyPr>
          <a:lstStyle/>
          <a:p>
            <a:r>
              <a:rPr lang="en-US" sz="3600" dirty="0">
                <a:latin typeface="+mj-lt"/>
                <a:cs typeface="Latha" panose="020B0604020202020204" pitchFamily="34" charset="0"/>
              </a:rPr>
              <a:t>Conditioned Place Aversion</a:t>
            </a:r>
          </a:p>
        </p:txBody>
      </p:sp>
      <p:pic>
        <p:nvPicPr>
          <p:cNvPr id="4" name="Picture 3"/>
          <p:cNvPicPr>
            <a:picLocks noChangeAspect="1"/>
          </p:cNvPicPr>
          <p:nvPr/>
        </p:nvPicPr>
        <p:blipFill rotWithShape="1">
          <a:blip r:embed="rId4"/>
          <a:srcRect t="5660" b="8117"/>
          <a:stretch/>
        </p:blipFill>
        <p:spPr>
          <a:xfrm>
            <a:off x="7107463" y="1410323"/>
            <a:ext cx="2867025" cy="1650775"/>
          </a:xfrm>
          <a:prstGeom prst="rect">
            <a:avLst/>
          </a:prstGeom>
        </p:spPr>
      </p:pic>
      <p:sp>
        <p:nvSpPr>
          <p:cNvPr id="5" name="TextBox 4"/>
          <p:cNvSpPr txBox="1"/>
          <p:nvPr/>
        </p:nvSpPr>
        <p:spPr>
          <a:xfrm>
            <a:off x="7107463" y="394660"/>
            <a:ext cx="2063469" cy="1015663"/>
          </a:xfrm>
          <a:prstGeom prst="rect">
            <a:avLst/>
          </a:prstGeom>
          <a:noFill/>
        </p:spPr>
        <p:txBody>
          <a:bodyPr wrap="square" rtlCol="0">
            <a:spAutoFit/>
          </a:bodyPr>
          <a:lstStyle/>
          <a:p>
            <a:r>
              <a:rPr lang="en-US" sz="2000" dirty="0">
                <a:latin typeface="+mj-lt"/>
              </a:rPr>
              <a:t>Most preferred</a:t>
            </a:r>
          </a:p>
          <a:p>
            <a:r>
              <a:rPr lang="en-US" sz="2000" dirty="0">
                <a:latin typeface="+mj-lt"/>
              </a:rPr>
              <a:t>chamber- Saline</a:t>
            </a:r>
          </a:p>
        </p:txBody>
      </p:sp>
      <p:sp>
        <p:nvSpPr>
          <p:cNvPr id="6" name="TextBox 5"/>
          <p:cNvSpPr txBox="1"/>
          <p:nvPr/>
        </p:nvSpPr>
        <p:spPr>
          <a:xfrm>
            <a:off x="10058937" y="1410323"/>
            <a:ext cx="2133063" cy="1015663"/>
          </a:xfrm>
          <a:prstGeom prst="rect">
            <a:avLst/>
          </a:prstGeom>
          <a:noFill/>
        </p:spPr>
        <p:txBody>
          <a:bodyPr wrap="square" rtlCol="0">
            <a:spAutoFit/>
          </a:bodyPr>
          <a:lstStyle/>
          <a:p>
            <a:r>
              <a:rPr lang="en-US" sz="2000" dirty="0">
                <a:latin typeface="+mj-lt"/>
              </a:rPr>
              <a:t>Least preferred chamber- Morphine</a:t>
            </a:r>
          </a:p>
        </p:txBody>
      </p:sp>
      <p:sp>
        <p:nvSpPr>
          <p:cNvPr id="7" name="TextBox 6"/>
          <p:cNvSpPr txBox="1"/>
          <p:nvPr/>
        </p:nvSpPr>
        <p:spPr>
          <a:xfrm>
            <a:off x="0" y="0"/>
            <a:ext cx="1412144" cy="646331"/>
          </a:xfrm>
          <a:prstGeom prst="rect">
            <a:avLst/>
          </a:prstGeom>
          <a:noFill/>
        </p:spPr>
        <p:txBody>
          <a:bodyPr wrap="square" rtlCol="0">
            <a:spAutoFit/>
          </a:bodyPr>
          <a:lstStyle/>
          <a:p>
            <a:r>
              <a:rPr lang="en-US" sz="3600" dirty="0">
                <a:latin typeface="+mj-lt"/>
              </a:rPr>
              <a:t>Fig 1</a:t>
            </a:r>
          </a:p>
        </p:txBody>
      </p:sp>
    </p:spTree>
    <p:extLst>
      <p:ext uri="{BB962C8B-B14F-4D97-AF65-F5344CB8AC3E}">
        <p14:creationId xmlns:p14="http://schemas.microsoft.com/office/powerpoint/2010/main" val="1975612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768227-DB9F-4376-8A79-28DC1D39E940}"/>
              </a:ext>
            </a:extLst>
          </p:cNvPr>
          <p:cNvSpPr txBox="1"/>
          <p:nvPr/>
        </p:nvSpPr>
        <p:spPr>
          <a:xfrm>
            <a:off x="0" y="0"/>
            <a:ext cx="6745757" cy="646331"/>
          </a:xfrm>
          <a:prstGeom prst="rect">
            <a:avLst/>
          </a:prstGeom>
          <a:noFill/>
        </p:spPr>
        <p:txBody>
          <a:bodyPr wrap="none" rtlCol="0">
            <a:spAutoFit/>
          </a:bodyPr>
          <a:lstStyle/>
          <a:p>
            <a:r>
              <a:rPr lang="en-US" sz="3600" dirty="0"/>
              <a:t>Observed signs of withdrawal</a:t>
            </a:r>
          </a:p>
        </p:txBody>
      </p:sp>
      <p:sp>
        <p:nvSpPr>
          <p:cNvPr id="3" name="TextBox 2">
            <a:extLst>
              <a:ext uri="{FF2B5EF4-FFF2-40B4-BE49-F238E27FC236}">
                <a16:creationId xmlns:a16="http://schemas.microsoft.com/office/drawing/2014/main" id="{7AF9C498-6407-4733-B91B-34951ECA0BC3}"/>
              </a:ext>
            </a:extLst>
          </p:cNvPr>
          <p:cNvSpPr txBox="1"/>
          <p:nvPr/>
        </p:nvSpPr>
        <p:spPr>
          <a:xfrm>
            <a:off x="736270" y="1448790"/>
            <a:ext cx="6163294" cy="3539430"/>
          </a:xfrm>
          <a:prstGeom prst="rect">
            <a:avLst/>
          </a:prstGeom>
          <a:noFill/>
        </p:spPr>
        <p:txBody>
          <a:bodyPr wrap="square" rtlCol="0">
            <a:spAutoFit/>
          </a:bodyPr>
          <a:lstStyle/>
          <a:p>
            <a:pPr marL="285750" indent="-285750">
              <a:buFont typeface="Arial" panose="020B0604020202020204" pitchFamily="34" charset="0"/>
              <a:buChar char="•"/>
            </a:pPr>
            <a:r>
              <a:rPr lang="en-US" sz="3200" dirty="0"/>
              <a:t>Teeth chattering</a:t>
            </a:r>
          </a:p>
          <a:p>
            <a:pPr marL="285750" indent="-285750">
              <a:buFont typeface="Arial" panose="020B0604020202020204" pitchFamily="34" charset="0"/>
              <a:buChar char="•"/>
            </a:pPr>
            <a:r>
              <a:rPr lang="en-US" sz="3200" dirty="0"/>
              <a:t>Rearing</a:t>
            </a:r>
          </a:p>
          <a:p>
            <a:pPr marL="285750" indent="-285750">
              <a:buFont typeface="Arial" panose="020B0604020202020204" pitchFamily="34" charset="0"/>
              <a:buChar char="•"/>
            </a:pPr>
            <a:r>
              <a:rPr lang="en-US" sz="3200" dirty="0"/>
              <a:t>Stretching</a:t>
            </a:r>
          </a:p>
          <a:p>
            <a:pPr marL="285750" indent="-285750">
              <a:buFont typeface="Arial" panose="020B0604020202020204" pitchFamily="34" charset="0"/>
              <a:buChar char="•"/>
            </a:pPr>
            <a:r>
              <a:rPr lang="en-US" sz="3200" dirty="0"/>
              <a:t>Penis licking</a:t>
            </a:r>
          </a:p>
          <a:p>
            <a:pPr marL="285750" indent="-285750">
              <a:buFont typeface="Arial" panose="020B0604020202020204" pitchFamily="34" charset="0"/>
              <a:buChar char="•"/>
            </a:pPr>
            <a:r>
              <a:rPr lang="en-US" sz="3200" dirty="0"/>
              <a:t>Head shakes (eliminated)</a:t>
            </a:r>
          </a:p>
          <a:p>
            <a:pPr marL="285750" indent="-285750">
              <a:buFont typeface="Arial" panose="020B0604020202020204" pitchFamily="34" charset="0"/>
              <a:buChar char="•"/>
            </a:pPr>
            <a:r>
              <a:rPr lang="en-US" sz="3200" dirty="0"/>
              <a:t>Diarrhea</a:t>
            </a:r>
          </a:p>
          <a:p>
            <a:pPr marL="285750" indent="-285750">
              <a:buFont typeface="Arial" panose="020B0604020202020204" pitchFamily="34" charset="0"/>
              <a:buChar char="•"/>
            </a:pPr>
            <a:endParaRPr lang="en-US" sz="3200" dirty="0"/>
          </a:p>
        </p:txBody>
      </p:sp>
    </p:spTree>
    <p:extLst>
      <p:ext uri="{BB962C8B-B14F-4D97-AF65-F5344CB8AC3E}">
        <p14:creationId xmlns:p14="http://schemas.microsoft.com/office/powerpoint/2010/main" val="2640742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52" b="218"/>
          <a:stretch/>
        </p:blipFill>
        <p:spPr>
          <a:xfrm>
            <a:off x="7901318" y="3857539"/>
            <a:ext cx="3605555" cy="2519702"/>
          </a:xfrm>
          <a:prstGeom prst="rect">
            <a:avLst/>
          </a:prstGeom>
        </p:spPr>
      </p:pic>
      <p:pic>
        <p:nvPicPr>
          <p:cNvPr id="2" name="Picture 1"/>
          <p:cNvPicPr>
            <a:picLocks noChangeAspect="1"/>
          </p:cNvPicPr>
          <p:nvPr/>
        </p:nvPicPr>
        <p:blipFill rotWithShape="1">
          <a:blip r:embed="rId4"/>
          <a:srcRect l="498" t="216" r="545" b="444"/>
          <a:stretch/>
        </p:blipFill>
        <p:spPr>
          <a:xfrm>
            <a:off x="741584" y="1013390"/>
            <a:ext cx="3428910" cy="2550145"/>
          </a:xfrm>
          <a:prstGeom prst="rect">
            <a:avLst/>
          </a:prstGeom>
        </p:spPr>
      </p:pic>
      <p:sp>
        <p:nvSpPr>
          <p:cNvPr id="5" name="Rectangle 4"/>
          <p:cNvSpPr/>
          <p:nvPr/>
        </p:nvSpPr>
        <p:spPr>
          <a:xfrm>
            <a:off x="4170494" y="964439"/>
            <a:ext cx="8021506" cy="2893100"/>
          </a:xfrm>
          <a:prstGeom prst="rect">
            <a:avLst/>
          </a:prstGeom>
        </p:spPr>
        <p:txBody>
          <a:bodyPr wrap="square">
            <a:spAutoFit/>
          </a:bodyPr>
          <a:lstStyle/>
          <a:p>
            <a:pPr marL="285750" indent="-285750">
              <a:buFont typeface="Arial" panose="020B0604020202020204" pitchFamily="34" charset="0"/>
              <a:buChar char="•"/>
            </a:pPr>
            <a:r>
              <a:rPr lang="en-US" sz="2600" b="0" i="0" u="none" strike="noStrike" baseline="0" dirty="0">
                <a:latin typeface="+mj-lt"/>
                <a:cs typeface="Latha" panose="020B0604020202020204" pitchFamily="34" charset="0"/>
              </a:rPr>
              <a:t>Anesthetized with 75 mg/kg ketamine and 10 mg/kg xylazine i.p</a:t>
            </a:r>
            <a:r>
              <a:rPr lang="en-US" sz="2600" dirty="0">
                <a:latin typeface="+mj-lt"/>
                <a:cs typeface="Latha" panose="020B0604020202020204" pitchFamily="34" charset="0"/>
              </a:rPr>
              <a:t>. and </a:t>
            </a:r>
            <a:r>
              <a:rPr lang="en-US" sz="2600" b="0" i="0" u="none" strike="noStrike" baseline="0" dirty="0">
                <a:latin typeface="+mj-lt"/>
                <a:cs typeface="Latha" panose="020B0604020202020204" pitchFamily="34" charset="0"/>
              </a:rPr>
              <a:t>secured on a stereotax. </a:t>
            </a:r>
          </a:p>
          <a:p>
            <a:pPr marL="285750" indent="-285750">
              <a:buFont typeface="Arial" panose="020B0604020202020204" pitchFamily="34" charset="0"/>
              <a:buChar char="•"/>
            </a:pPr>
            <a:endParaRPr lang="en-US" sz="2600" b="0" i="0" u="none" strike="noStrike" baseline="0" dirty="0">
              <a:latin typeface="+mj-lt"/>
              <a:cs typeface="Latha" panose="020B0604020202020204" pitchFamily="34" charset="0"/>
            </a:endParaRPr>
          </a:p>
          <a:p>
            <a:pPr marL="285750" indent="-285750">
              <a:buFont typeface="Arial" panose="020B0604020202020204" pitchFamily="34" charset="0"/>
              <a:buChar char="•"/>
            </a:pPr>
            <a:r>
              <a:rPr lang="en-US" sz="2600" b="0" i="0" u="none" strike="noStrike" baseline="0" dirty="0">
                <a:latin typeface="+mj-lt"/>
                <a:cs typeface="Latha" panose="020B0604020202020204" pitchFamily="34" charset="0"/>
              </a:rPr>
              <a:t>Coordinates targeting the dorsolateral periaqueductal gray (DL-PAG) were set and a hole was drilled through the skull.</a:t>
            </a:r>
          </a:p>
        </p:txBody>
      </p:sp>
      <p:sp>
        <p:nvSpPr>
          <p:cNvPr id="4" name="TextBox 3"/>
          <p:cNvSpPr txBox="1"/>
          <p:nvPr/>
        </p:nvSpPr>
        <p:spPr>
          <a:xfrm>
            <a:off x="587040" y="3963228"/>
            <a:ext cx="6744344" cy="2893100"/>
          </a:xfrm>
          <a:prstGeom prst="rect">
            <a:avLst/>
          </a:prstGeom>
          <a:noFill/>
        </p:spPr>
        <p:txBody>
          <a:bodyPr wrap="square" rtlCol="0">
            <a:spAutoFit/>
          </a:bodyPr>
          <a:lstStyle/>
          <a:p>
            <a:pPr marL="285750" indent="-285750">
              <a:buFont typeface="Arial" panose="020B0604020202020204" pitchFamily="34" charset="0"/>
              <a:buChar char="•"/>
            </a:pPr>
            <a:r>
              <a:rPr lang="en-US" sz="2600" dirty="0">
                <a:latin typeface="+mj-lt"/>
                <a:cs typeface="Latha" panose="020B0604020202020204" pitchFamily="34" charset="0"/>
              </a:rPr>
              <a:t>A 30G stainless steel needle injected 3μl of the siRNA nanoplex at a rate of 0.5μl/min. </a:t>
            </a:r>
          </a:p>
          <a:p>
            <a:pPr marL="285750" indent="-285750">
              <a:buFont typeface="Arial" panose="020B0604020202020204" pitchFamily="34" charset="0"/>
              <a:buChar char="•"/>
            </a:pPr>
            <a:endParaRPr lang="en-US" sz="2600" dirty="0">
              <a:latin typeface="+mj-lt"/>
              <a:cs typeface="Latha" panose="020B0604020202020204" pitchFamily="34" charset="0"/>
            </a:endParaRPr>
          </a:p>
          <a:p>
            <a:pPr marL="285750" indent="-285750">
              <a:buFont typeface="Arial" panose="020B0604020202020204" pitchFamily="34" charset="0"/>
              <a:buChar char="•"/>
            </a:pPr>
            <a:r>
              <a:rPr lang="en-US" sz="2600" dirty="0">
                <a:latin typeface="+mj-lt"/>
                <a:cs typeface="Latha" panose="020B0604020202020204" pitchFamily="34" charset="0"/>
              </a:rPr>
              <a:t>The needle was held in place for an additional 3 min after the injection to allow diffusion.</a:t>
            </a:r>
          </a:p>
        </p:txBody>
      </p:sp>
      <p:sp>
        <p:nvSpPr>
          <p:cNvPr id="6" name="TextBox 5"/>
          <p:cNvSpPr txBox="1"/>
          <p:nvPr/>
        </p:nvSpPr>
        <p:spPr>
          <a:xfrm>
            <a:off x="3172078" y="2103797"/>
            <a:ext cx="4159306" cy="369332"/>
          </a:xfrm>
          <a:prstGeom prst="rect">
            <a:avLst/>
          </a:prstGeom>
          <a:noFill/>
        </p:spPr>
        <p:txBody>
          <a:bodyPr wrap="square" rtlCol="0">
            <a:spAutoFit/>
          </a:bodyPr>
          <a:lstStyle/>
          <a:p>
            <a:endParaRPr lang="en-US" dirty="0">
              <a:solidFill>
                <a:schemeClr val="bg1"/>
              </a:solidFill>
            </a:endParaRPr>
          </a:p>
        </p:txBody>
      </p:sp>
      <p:sp>
        <p:nvSpPr>
          <p:cNvPr id="7" name="TextBox 6"/>
          <p:cNvSpPr txBox="1"/>
          <p:nvPr/>
        </p:nvSpPr>
        <p:spPr>
          <a:xfrm>
            <a:off x="0" y="0"/>
            <a:ext cx="6448926" cy="646331"/>
          </a:xfrm>
          <a:prstGeom prst="rect">
            <a:avLst/>
          </a:prstGeom>
          <a:noFill/>
        </p:spPr>
        <p:txBody>
          <a:bodyPr wrap="square" rtlCol="0">
            <a:spAutoFit/>
          </a:bodyPr>
          <a:lstStyle/>
          <a:p>
            <a:r>
              <a:rPr lang="en-US" sz="3600" dirty="0">
                <a:latin typeface="+mj-lt"/>
                <a:cs typeface="Latha" panose="020B0604020202020204" pitchFamily="34" charset="0"/>
              </a:rPr>
              <a:t>Microinfusion  of nanoplex</a:t>
            </a:r>
          </a:p>
        </p:txBody>
      </p:sp>
    </p:spTree>
    <p:extLst>
      <p:ext uri="{BB962C8B-B14F-4D97-AF65-F5344CB8AC3E}">
        <p14:creationId xmlns:p14="http://schemas.microsoft.com/office/powerpoint/2010/main" val="3037745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91F7F-2D0F-4397-92B7-A53D86179F49}"/>
              </a:ext>
            </a:extLst>
          </p:cNvPr>
          <p:cNvSpPr txBox="1"/>
          <p:nvPr/>
        </p:nvSpPr>
        <p:spPr>
          <a:xfrm>
            <a:off x="-1" y="0"/>
            <a:ext cx="2935705" cy="646331"/>
          </a:xfrm>
          <a:prstGeom prst="rect">
            <a:avLst/>
          </a:prstGeom>
          <a:noFill/>
        </p:spPr>
        <p:txBody>
          <a:bodyPr wrap="square" rtlCol="0">
            <a:spAutoFit/>
          </a:bodyPr>
          <a:lstStyle/>
          <a:p>
            <a:r>
              <a:rPr lang="en-US" sz="3600" b="1" dirty="0">
                <a:latin typeface="+mj-lt"/>
              </a:rPr>
              <a:t>Introduction</a:t>
            </a:r>
          </a:p>
        </p:txBody>
      </p:sp>
      <p:sp>
        <p:nvSpPr>
          <p:cNvPr id="3" name="TextBox 2">
            <a:extLst>
              <a:ext uri="{FF2B5EF4-FFF2-40B4-BE49-F238E27FC236}">
                <a16:creationId xmlns:a16="http://schemas.microsoft.com/office/drawing/2014/main" id="{C7872679-64E2-46EF-A10F-58E3EE81307D}"/>
              </a:ext>
            </a:extLst>
          </p:cNvPr>
          <p:cNvSpPr txBox="1"/>
          <p:nvPr/>
        </p:nvSpPr>
        <p:spPr>
          <a:xfrm>
            <a:off x="0" y="1376927"/>
            <a:ext cx="12191999" cy="4524315"/>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mj-lt"/>
              </a:rPr>
              <a:t>Drug abuse and addiction is global health issue</a:t>
            </a:r>
          </a:p>
          <a:p>
            <a:pPr marL="571500" indent="-571500">
              <a:buFont typeface="Arial" panose="020B0604020202020204" pitchFamily="34" charset="0"/>
              <a:buChar char="•"/>
            </a:pPr>
            <a:endParaRPr lang="en-US" sz="3200" dirty="0"/>
          </a:p>
          <a:p>
            <a:pPr marL="571500" indent="-571500">
              <a:buFont typeface="Arial" panose="020B0604020202020204" pitchFamily="34" charset="0"/>
              <a:buChar char="•"/>
            </a:pPr>
            <a:r>
              <a:rPr lang="en-US" sz="3200" dirty="0"/>
              <a:t>Treatments available for acute and chronic abuse of opiates (Naloxone, Methadone)</a:t>
            </a:r>
          </a:p>
          <a:p>
            <a:pPr marL="571500" indent="-5715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No suitable treatment for psychostimulant abuse/ addiction</a:t>
            </a:r>
          </a:p>
          <a:p>
            <a:pPr marL="571500" indent="-571500">
              <a:buFont typeface="Arial" panose="020B0604020202020204" pitchFamily="34" charset="0"/>
              <a:buChar char="•"/>
            </a:pPr>
            <a:endParaRPr lang="en-US" sz="3200" dirty="0"/>
          </a:p>
          <a:p>
            <a:pPr marL="571500" indent="-571500">
              <a:buFont typeface="Arial" panose="020B0604020202020204" pitchFamily="34" charset="0"/>
              <a:buChar char="•"/>
            </a:pPr>
            <a:endParaRPr lang="en-US" sz="3200" dirty="0">
              <a:latin typeface="Bell MT" panose="02020503060305020303" pitchFamily="18" charset="0"/>
            </a:endParaRPr>
          </a:p>
        </p:txBody>
      </p:sp>
    </p:spTree>
    <p:extLst>
      <p:ext uri="{BB962C8B-B14F-4D97-AF65-F5344CB8AC3E}">
        <p14:creationId xmlns:p14="http://schemas.microsoft.com/office/powerpoint/2010/main" val="315201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ED40652-2041-40A8-BD19-2174322668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3F9E3962-D4A6-4AE1-88E9-74BCE5EB88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C6C9A81-EBD8-4A7D-BE1B-7520E2A46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79C71F41-5AA1-428C-A1E3-0BD5A76911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8" name="Picture 17">
            <a:extLst>
              <a:ext uri="{FF2B5EF4-FFF2-40B4-BE49-F238E27FC236}">
                <a16:creationId xmlns:a16="http://schemas.microsoft.com/office/drawing/2014/main" id="{8AA17048-7FB7-46CB-B99B-8D9D66ECA5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20" name="Rectangle 19">
            <a:extLst>
              <a:ext uri="{FF2B5EF4-FFF2-40B4-BE49-F238E27FC236}">
                <a16:creationId xmlns:a16="http://schemas.microsoft.com/office/drawing/2014/main" id="{1CFBC036-F1E2-42B1-B205-11560583B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Box 2"/>
          <p:cNvSpPr txBox="1"/>
          <p:nvPr/>
        </p:nvSpPr>
        <p:spPr>
          <a:xfrm>
            <a:off x="8189492" y="1325880"/>
            <a:ext cx="3354807" cy="3066507"/>
          </a:xfrm>
          <a:prstGeom prst="rect">
            <a:avLst/>
          </a:prstGeom>
        </p:spPr>
        <p:txBody>
          <a:bodyPr vert="horz" lIns="91440" tIns="45720" rIns="91440" bIns="45720" rtlCol="0" anchor="b">
            <a:normAutofit/>
          </a:bodyPr>
          <a:lstStyle/>
          <a:p>
            <a:pPr defTabSz="457200">
              <a:spcBef>
                <a:spcPct val="0"/>
              </a:spcBef>
              <a:spcAft>
                <a:spcPts val="600"/>
              </a:spcAft>
            </a:pPr>
            <a:r>
              <a:rPr lang="en-US" sz="4000" dirty="0">
                <a:solidFill>
                  <a:schemeClr val="tx2"/>
                </a:solidFill>
                <a:latin typeface="+mj-lt"/>
                <a:ea typeface="+mj-ea"/>
                <a:cs typeface="+mj-cs"/>
              </a:rPr>
              <a:t>Fig 4</a:t>
            </a:r>
          </a:p>
        </p:txBody>
      </p:sp>
      <p:sp>
        <p:nvSpPr>
          <p:cNvPr id="22" name="Rectangle 21">
            <a:extLst>
              <a:ext uri="{FF2B5EF4-FFF2-40B4-BE49-F238E27FC236}">
                <a16:creationId xmlns:a16="http://schemas.microsoft.com/office/drawing/2014/main" id="{B707E02E-CDAD-41C2-8FA4-E71804BB5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4">
            <a:extLst>
              <a:ext uri="{FF2B5EF4-FFF2-40B4-BE49-F238E27FC236}">
                <a16:creationId xmlns:a16="http://schemas.microsoft.com/office/drawing/2014/main" id="{E7116D6A-A30D-4218-B9FB-DED28D06F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591673"/>
            <a:ext cx="6272784" cy="562624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8"/>
          <a:stretch>
            <a:fillRect/>
          </a:stretch>
        </p:blipFill>
        <p:spPr>
          <a:xfrm>
            <a:off x="925552" y="985674"/>
            <a:ext cx="5755262" cy="4489104"/>
          </a:xfrm>
          <a:prstGeom prst="rect">
            <a:avLst/>
          </a:prstGeom>
          <a:effectLst/>
        </p:spPr>
      </p:pic>
    </p:spTree>
    <p:extLst>
      <p:ext uri="{BB962C8B-B14F-4D97-AF65-F5344CB8AC3E}">
        <p14:creationId xmlns:p14="http://schemas.microsoft.com/office/powerpoint/2010/main" val="3295606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ED40652-2041-40A8-BD19-2174322668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3F9E3962-D4A6-4AE1-88E9-74BCE5EB88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C6C9A81-EBD8-4A7D-BE1B-7520E2A46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79C71F41-5AA1-428C-A1E3-0BD5A76911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7" name="Picture 16">
            <a:extLst>
              <a:ext uri="{FF2B5EF4-FFF2-40B4-BE49-F238E27FC236}">
                <a16:creationId xmlns:a16="http://schemas.microsoft.com/office/drawing/2014/main" id="{8AA17048-7FB7-46CB-B99B-8D9D66ECA5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9" name="Rectangle 18">
            <a:extLst>
              <a:ext uri="{FF2B5EF4-FFF2-40B4-BE49-F238E27FC236}">
                <a16:creationId xmlns:a16="http://schemas.microsoft.com/office/drawing/2014/main" id="{1CFBC036-F1E2-42B1-B205-11560583B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Box 2"/>
          <p:cNvSpPr txBox="1"/>
          <p:nvPr/>
        </p:nvSpPr>
        <p:spPr>
          <a:xfrm>
            <a:off x="8189492" y="1325880"/>
            <a:ext cx="3354807" cy="3066507"/>
          </a:xfrm>
          <a:prstGeom prst="rect">
            <a:avLst/>
          </a:prstGeom>
        </p:spPr>
        <p:txBody>
          <a:bodyPr vert="horz" lIns="91440" tIns="45720" rIns="91440" bIns="45720" rtlCol="0" anchor="b">
            <a:normAutofit/>
          </a:bodyPr>
          <a:lstStyle/>
          <a:p>
            <a:pPr defTabSz="457200">
              <a:spcBef>
                <a:spcPct val="0"/>
              </a:spcBef>
              <a:spcAft>
                <a:spcPts val="600"/>
              </a:spcAft>
            </a:pPr>
            <a:r>
              <a:rPr lang="en-US" sz="4000" dirty="0">
                <a:solidFill>
                  <a:schemeClr val="tx2"/>
                </a:solidFill>
                <a:latin typeface="+mj-lt"/>
                <a:ea typeface="+mj-ea"/>
                <a:cs typeface="+mj-cs"/>
              </a:rPr>
              <a:t>Fig 5</a:t>
            </a:r>
          </a:p>
        </p:txBody>
      </p:sp>
      <p:sp>
        <p:nvSpPr>
          <p:cNvPr id="21" name="Rectangle 20">
            <a:extLst>
              <a:ext uri="{FF2B5EF4-FFF2-40B4-BE49-F238E27FC236}">
                <a16:creationId xmlns:a16="http://schemas.microsoft.com/office/drawing/2014/main" id="{B707E02E-CDAD-41C2-8FA4-E71804BB5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4">
            <a:extLst>
              <a:ext uri="{FF2B5EF4-FFF2-40B4-BE49-F238E27FC236}">
                <a16:creationId xmlns:a16="http://schemas.microsoft.com/office/drawing/2014/main" id="{E7116D6A-A30D-4218-B9FB-DED28D06F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591673"/>
            <a:ext cx="6272784" cy="562624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8"/>
          <a:stretch>
            <a:fillRect/>
          </a:stretch>
        </p:blipFill>
        <p:spPr>
          <a:xfrm>
            <a:off x="1127253" y="1268470"/>
            <a:ext cx="5307644" cy="4272653"/>
          </a:xfrm>
          <a:prstGeom prst="rect">
            <a:avLst/>
          </a:prstGeom>
          <a:effectLst/>
        </p:spPr>
      </p:pic>
    </p:spTree>
    <p:extLst>
      <p:ext uri="{BB962C8B-B14F-4D97-AF65-F5344CB8AC3E}">
        <p14:creationId xmlns:p14="http://schemas.microsoft.com/office/powerpoint/2010/main" val="501760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ED40652-2041-40A8-BD19-2174322668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3F9E3962-D4A6-4AE1-88E9-74BCE5EB88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C6C9A81-EBD8-4A7D-BE1B-7520E2A46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79C71F41-5AA1-428C-A1E3-0BD5A76911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8" name="Picture 17">
            <a:extLst>
              <a:ext uri="{FF2B5EF4-FFF2-40B4-BE49-F238E27FC236}">
                <a16:creationId xmlns:a16="http://schemas.microsoft.com/office/drawing/2014/main" id="{8AA17048-7FB7-46CB-B99B-8D9D66ECA5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20" name="Rectangle 19">
            <a:extLst>
              <a:ext uri="{FF2B5EF4-FFF2-40B4-BE49-F238E27FC236}">
                <a16:creationId xmlns:a16="http://schemas.microsoft.com/office/drawing/2014/main" id="{1CFBC036-F1E2-42B1-B205-11560583B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Box 2"/>
          <p:cNvSpPr txBox="1"/>
          <p:nvPr/>
        </p:nvSpPr>
        <p:spPr>
          <a:xfrm>
            <a:off x="8189492" y="1325880"/>
            <a:ext cx="3354807" cy="3066507"/>
          </a:xfrm>
          <a:prstGeom prst="rect">
            <a:avLst/>
          </a:prstGeom>
        </p:spPr>
        <p:txBody>
          <a:bodyPr vert="horz" lIns="91440" tIns="45720" rIns="91440" bIns="45720" rtlCol="0" anchor="b">
            <a:normAutofit/>
          </a:bodyPr>
          <a:lstStyle/>
          <a:p>
            <a:pPr defTabSz="457200">
              <a:spcBef>
                <a:spcPct val="0"/>
              </a:spcBef>
              <a:spcAft>
                <a:spcPts val="600"/>
              </a:spcAft>
            </a:pPr>
            <a:r>
              <a:rPr lang="en-US" sz="4000" dirty="0">
                <a:solidFill>
                  <a:schemeClr val="tx2"/>
                </a:solidFill>
                <a:latin typeface="+mj-lt"/>
                <a:ea typeface="+mj-ea"/>
                <a:cs typeface="+mj-cs"/>
              </a:rPr>
              <a:t>Fig 6</a:t>
            </a:r>
          </a:p>
        </p:txBody>
      </p:sp>
      <p:sp>
        <p:nvSpPr>
          <p:cNvPr id="22" name="Rectangle 21">
            <a:extLst>
              <a:ext uri="{FF2B5EF4-FFF2-40B4-BE49-F238E27FC236}">
                <a16:creationId xmlns:a16="http://schemas.microsoft.com/office/drawing/2014/main" id="{B707E02E-CDAD-41C2-8FA4-E71804BB5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4">
            <a:extLst>
              <a:ext uri="{FF2B5EF4-FFF2-40B4-BE49-F238E27FC236}">
                <a16:creationId xmlns:a16="http://schemas.microsoft.com/office/drawing/2014/main" id="{E7116D6A-A30D-4218-B9FB-DED28D06F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591673"/>
            <a:ext cx="6272784" cy="562624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8"/>
          <a:stretch>
            <a:fillRect/>
          </a:stretch>
        </p:blipFill>
        <p:spPr>
          <a:xfrm>
            <a:off x="1127253" y="1314912"/>
            <a:ext cx="5307644" cy="4179769"/>
          </a:xfrm>
          <a:prstGeom prst="rect">
            <a:avLst/>
          </a:prstGeom>
          <a:effectLst/>
        </p:spPr>
      </p:pic>
    </p:spTree>
    <p:extLst>
      <p:ext uri="{BB962C8B-B14F-4D97-AF65-F5344CB8AC3E}">
        <p14:creationId xmlns:p14="http://schemas.microsoft.com/office/powerpoint/2010/main" val="3784384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ED40652-2041-40A8-BD19-2174322668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3F9E3962-D4A6-4AE1-88E9-74BCE5EB88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C6C9A81-EBD8-4A7D-BE1B-7520E2A46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79C71F41-5AA1-428C-A1E3-0BD5A76911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7" name="Picture 16">
            <a:extLst>
              <a:ext uri="{FF2B5EF4-FFF2-40B4-BE49-F238E27FC236}">
                <a16:creationId xmlns:a16="http://schemas.microsoft.com/office/drawing/2014/main" id="{8AA17048-7FB7-46CB-B99B-8D9D66ECA5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9" name="Rectangle 18">
            <a:extLst>
              <a:ext uri="{FF2B5EF4-FFF2-40B4-BE49-F238E27FC236}">
                <a16:creationId xmlns:a16="http://schemas.microsoft.com/office/drawing/2014/main" id="{1CFBC036-F1E2-42B1-B205-11560583B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Box 2"/>
          <p:cNvSpPr txBox="1"/>
          <p:nvPr/>
        </p:nvSpPr>
        <p:spPr>
          <a:xfrm>
            <a:off x="8189492" y="1325880"/>
            <a:ext cx="3354807" cy="3066507"/>
          </a:xfrm>
          <a:prstGeom prst="rect">
            <a:avLst/>
          </a:prstGeom>
        </p:spPr>
        <p:txBody>
          <a:bodyPr vert="horz" lIns="91440" tIns="45720" rIns="91440" bIns="45720" rtlCol="0" anchor="b">
            <a:normAutofit/>
          </a:bodyPr>
          <a:lstStyle/>
          <a:p>
            <a:pPr defTabSz="457200">
              <a:spcBef>
                <a:spcPct val="0"/>
              </a:spcBef>
              <a:spcAft>
                <a:spcPts val="600"/>
              </a:spcAft>
            </a:pPr>
            <a:r>
              <a:rPr lang="en-US" sz="4000" dirty="0">
                <a:solidFill>
                  <a:schemeClr val="tx2"/>
                </a:solidFill>
                <a:latin typeface="+mj-lt"/>
                <a:ea typeface="+mj-ea"/>
                <a:cs typeface="+mj-cs"/>
              </a:rPr>
              <a:t>Fig 9</a:t>
            </a:r>
          </a:p>
        </p:txBody>
      </p:sp>
      <p:sp>
        <p:nvSpPr>
          <p:cNvPr id="21" name="Rectangle 20">
            <a:extLst>
              <a:ext uri="{FF2B5EF4-FFF2-40B4-BE49-F238E27FC236}">
                <a16:creationId xmlns:a16="http://schemas.microsoft.com/office/drawing/2014/main" id="{B707E02E-CDAD-41C2-8FA4-E71804BB5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4">
            <a:extLst>
              <a:ext uri="{FF2B5EF4-FFF2-40B4-BE49-F238E27FC236}">
                <a16:creationId xmlns:a16="http://schemas.microsoft.com/office/drawing/2014/main" id="{E7116D6A-A30D-4218-B9FB-DED28D06F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591673"/>
            <a:ext cx="6272784" cy="562624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8"/>
          <a:stretch>
            <a:fillRect/>
          </a:stretch>
        </p:blipFill>
        <p:spPr>
          <a:xfrm>
            <a:off x="1127253" y="1454237"/>
            <a:ext cx="5307644" cy="3901118"/>
          </a:xfrm>
          <a:prstGeom prst="rect">
            <a:avLst/>
          </a:prstGeom>
          <a:effectLst/>
        </p:spPr>
      </p:pic>
    </p:spTree>
    <p:extLst>
      <p:ext uri="{BB962C8B-B14F-4D97-AF65-F5344CB8AC3E}">
        <p14:creationId xmlns:p14="http://schemas.microsoft.com/office/powerpoint/2010/main" val="2997218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ED40652-2041-40A8-BD19-2174322668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3F9E3962-D4A6-4AE1-88E9-74BCE5EB88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C6C9A81-EBD8-4A7D-BE1B-7520E2A46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79C71F41-5AA1-428C-A1E3-0BD5A76911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7" name="Picture 16">
            <a:extLst>
              <a:ext uri="{FF2B5EF4-FFF2-40B4-BE49-F238E27FC236}">
                <a16:creationId xmlns:a16="http://schemas.microsoft.com/office/drawing/2014/main" id="{8AA17048-7FB7-46CB-B99B-8D9D66ECA5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9" name="Rectangle 18">
            <a:extLst>
              <a:ext uri="{FF2B5EF4-FFF2-40B4-BE49-F238E27FC236}">
                <a16:creationId xmlns:a16="http://schemas.microsoft.com/office/drawing/2014/main" id="{1CFBC036-F1E2-42B1-B205-11560583B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Box 2"/>
          <p:cNvSpPr txBox="1"/>
          <p:nvPr/>
        </p:nvSpPr>
        <p:spPr>
          <a:xfrm>
            <a:off x="8189492" y="1325880"/>
            <a:ext cx="3354807" cy="3066507"/>
          </a:xfrm>
          <a:prstGeom prst="rect">
            <a:avLst/>
          </a:prstGeom>
        </p:spPr>
        <p:txBody>
          <a:bodyPr vert="horz" lIns="91440" tIns="45720" rIns="91440" bIns="45720" rtlCol="0" anchor="b">
            <a:normAutofit/>
          </a:bodyPr>
          <a:lstStyle/>
          <a:p>
            <a:pPr defTabSz="457200">
              <a:spcBef>
                <a:spcPct val="0"/>
              </a:spcBef>
              <a:spcAft>
                <a:spcPts val="600"/>
              </a:spcAft>
            </a:pPr>
            <a:r>
              <a:rPr lang="en-US" sz="4000" dirty="0">
                <a:solidFill>
                  <a:schemeClr val="tx2"/>
                </a:solidFill>
                <a:latin typeface="+mj-lt"/>
                <a:ea typeface="+mj-ea"/>
                <a:cs typeface="+mj-cs"/>
              </a:rPr>
              <a:t>Fig 10</a:t>
            </a:r>
          </a:p>
        </p:txBody>
      </p:sp>
      <p:sp>
        <p:nvSpPr>
          <p:cNvPr id="21" name="Rectangle 20">
            <a:extLst>
              <a:ext uri="{FF2B5EF4-FFF2-40B4-BE49-F238E27FC236}">
                <a16:creationId xmlns:a16="http://schemas.microsoft.com/office/drawing/2014/main" id="{B707E02E-CDAD-41C2-8FA4-E71804BB5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4">
            <a:extLst>
              <a:ext uri="{FF2B5EF4-FFF2-40B4-BE49-F238E27FC236}">
                <a16:creationId xmlns:a16="http://schemas.microsoft.com/office/drawing/2014/main" id="{E7116D6A-A30D-4218-B9FB-DED28D06F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591673"/>
            <a:ext cx="6272784" cy="562624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8"/>
          <a:stretch>
            <a:fillRect/>
          </a:stretch>
        </p:blipFill>
        <p:spPr>
          <a:xfrm>
            <a:off x="1127253" y="1374623"/>
            <a:ext cx="5307644" cy="4060347"/>
          </a:xfrm>
          <a:prstGeom prst="rect">
            <a:avLst/>
          </a:prstGeom>
          <a:effectLst/>
        </p:spPr>
      </p:pic>
    </p:spTree>
    <p:extLst>
      <p:ext uri="{BB962C8B-B14F-4D97-AF65-F5344CB8AC3E}">
        <p14:creationId xmlns:p14="http://schemas.microsoft.com/office/powerpoint/2010/main" val="2329433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ED40652-2041-40A8-BD19-2174322668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3F9E3962-D4A6-4AE1-88E9-74BCE5EB88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C6C9A81-EBD8-4A7D-BE1B-7520E2A46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79C71F41-5AA1-428C-A1E3-0BD5A76911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7" name="Picture 16">
            <a:extLst>
              <a:ext uri="{FF2B5EF4-FFF2-40B4-BE49-F238E27FC236}">
                <a16:creationId xmlns:a16="http://schemas.microsoft.com/office/drawing/2014/main" id="{8AA17048-7FB7-46CB-B99B-8D9D66ECA5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9" name="Rectangle 18">
            <a:extLst>
              <a:ext uri="{FF2B5EF4-FFF2-40B4-BE49-F238E27FC236}">
                <a16:creationId xmlns:a16="http://schemas.microsoft.com/office/drawing/2014/main" id="{1CFBC036-F1E2-42B1-B205-11560583B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Box 2"/>
          <p:cNvSpPr txBox="1"/>
          <p:nvPr/>
        </p:nvSpPr>
        <p:spPr>
          <a:xfrm>
            <a:off x="8189492" y="1325880"/>
            <a:ext cx="3354807" cy="3066507"/>
          </a:xfrm>
          <a:prstGeom prst="rect">
            <a:avLst/>
          </a:prstGeom>
        </p:spPr>
        <p:txBody>
          <a:bodyPr vert="horz" lIns="91440" tIns="45720" rIns="91440" bIns="45720" rtlCol="0" anchor="b">
            <a:normAutofit/>
          </a:bodyPr>
          <a:lstStyle/>
          <a:p>
            <a:pPr defTabSz="457200">
              <a:spcBef>
                <a:spcPct val="0"/>
              </a:spcBef>
              <a:spcAft>
                <a:spcPts val="600"/>
              </a:spcAft>
            </a:pPr>
            <a:r>
              <a:rPr lang="en-US" sz="4000" dirty="0">
                <a:solidFill>
                  <a:schemeClr val="tx2"/>
                </a:solidFill>
                <a:latin typeface="+mj-lt"/>
                <a:ea typeface="+mj-ea"/>
                <a:cs typeface="+mj-cs"/>
              </a:rPr>
              <a:t>Fig 11</a:t>
            </a:r>
          </a:p>
        </p:txBody>
      </p:sp>
      <p:sp>
        <p:nvSpPr>
          <p:cNvPr id="21" name="Rectangle 20">
            <a:extLst>
              <a:ext uri="{FF2B5EF4-FFF2-40B4-BE49-F238E27FC236}">
                <a16:creationId xmlns:a16="http://schemas.microsoft.com/office/drawing/2014/main" id="{B707E02E-CDAD-41C2-8FA4-E71804BB5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4">
            <a:extLst>
              <a:ext uri="{FF2B5EF4-FFF2-40B4-BE49-F238E27FC236}">
                <a16:creationId xmlns:a16="http://schemas.microsoft.com/office/drawing/2014/main" id="{E7116D6A-A30D-4218-B9FB-DED28D06F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591673"/>
            <a:ext cx="6272784" cy="562624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8"/>
          <a:stretch>
            <a:fillRect/>
          </a:stretch>
        </p:blipFill>
        <p:spPr>
          <a:xfrm>
            <a:off x="761206" y="1180997"/>
            <a:ext cx="5773541" cy="4185817"/>
          </a:xfrm>
          <a:prstGeom prst="rect">
            <a:avLst/>
          </a:prstGeom>
          <a:effectLst/>
        </p:spPr>
      </p:pic>
    </p:spTree>
    <p:extLst>
      <p:ext uri="{BB962C8B-B14F-4D97-AF65-F5344CB8AC3E}">
        <p14:creationId xmlns:p14="http://schemas.microsoft.com/office/powerpoint/2010/main" val="2964484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BC74DEE-22BD-49E9-808C-C68CEAF43590}"/>
              </a:ext>
            </a:extLst>
          </p:cNvPr>
          <p:cNvSpPr/>
          <p:nvPr/>
        </p:nvSpPr>
        <p:spPr>
          <a:xfrm>
            <a:off x="0" y="0"/>
            <a:ext cx="7649737"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953F2FF3-8AF0-4B80-8EA0-CCBBE461D517}"/>
              </a:ext>
            </a:extLst>
          </p:cNvPr>
          <p:cNvPicPr>
            <a:picLocks noChangeAspect="1"/>
          </p:cNvPicPr>
          <p:nvPr/>
        </p:nvPicPr>
        <p:blipFill>
          <a:blip r:embed="rId3"/>
          <a:stretch>
            <a:fillRect/>
          </a:stretch>
        </p:blipFill>
        <p:spPr>
          <a:xfrm>
            <a:off x="207194" y="512956"/>
            <a:ext cx="7235348" cy="5495029"/>
          </a:xfrm>
          <a:prstGeom prst="rect">
            <a:avLst/>
          </a:prstGeom>
          <a:ln>
            <a:solidFill>
              <a:schemeClr val="bg1"/>
            </a:solidFill>
          </a:ln>
          <a:effectLst>
            <a:outerShdw blurRad="50800" dist="38100" dir="2700000" algn="t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pic>
      <p:sp>
        <p:nvSpPr>
          <p:cNvPr id="4" name="TextBox 3">
            <a:extLst>
              <a:ext uri="{FF2B5EF4-FFF2-40B4-BE49-F238E27FC236}">
                <a16:creationId xmlns:a16="http://schemas.microsoft.com/office/drawing/2014/main" id="{65F87820-7B24-48E7-983F-E34483CFF98E}"/>
              </a:ext>
            </a:extLst>
          </p:cNvPr>
          <p:cNvSpPr txBox="1"/>
          <p:nvPr/>
        </p:nvSpPr>
        <p:spPr>
          <a:xfrm>
            <a:off x="8062332" y="3511372"/>
            <a:ext cx="1590500" cy="707886"/>
          </a:xfrm>
          <a:prstGeom prst="rect">
            <a:avLst/>
          </a:prstGeom>
          <a:noFill/>
        </p:spPr>
        <p:txBody>
          <a:bodyPr wrap="none" rtlCol="0">
            <a:spAutoFit/>
          </a:bodyPr>
          <a:lstStyle/>
          <a:p>
            <a:r>
              <a:rPr lang="en-US" sz="4000" dirty="0">
                <a:solidFill>
                  <a:schemeClr val="tx2"/>
                </a:solidFill>
              </a:rPr>
              <a:t>Fig 12</a:t>
            </a:r>
          </a:p>
        </p:txBody>
      </p:sp>
    </p:spTree>
    <p:extLst>
      <p:ext uri="{BB962C8B-B14F-4D97-AF65-F5344CB8AC3E}">
        <p14:creationId xmlns:p14="http://schemas.microsoft.com/office/powerpoint/2010/main" val="3760100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53EF2A-E126-4B21-AC3D-7BF4258F6D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3BBC4FB4-19BD-4626-A293-D8411F0E28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6BAB8189-D27D-423E-B154-5E4DFD3F5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3122E102-9E03-43D3-B783-795507F4D1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6" name="Picture 15">
            <a:extLst>
              <a:ext uri="{FF2B5EF4-FFF2-40B4-BE49-F238E27FC236}">
                <a16:creationId xmlns:a16="http://schemas.microsoft.com/office/drawing/2014/main" id="{6AF0C8C1-0967-4B1A-9850-8B4AF2F3F3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8" name="Rectangle 17">
            <a:extLst>
              <a:ext uri="{FF2B5EF4-FFF2-40B4-BE49-F238E27FC236}">
                <a16:creationId xmlns:a16="http://schemas.microsoft.com/office/drawing/2014/main" id="{7DD20243-46C6-46E5-A705-B67ADDC88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2" name="Rectangle 21">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28"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extBox 1"/>
          <p:cNvSpPr txBox="1"/>
          <p:nvPr/>
        </p:nvSpPr>
        <p:spPr>
          <a:xfrm>
            <a:off x="806195" y="804672"/>
            <a:ext cx="3521359" cy="5248656"/>
          </a:xfrm>
          <a:prstGeom prst="rect">
            <a:avLst/>
          </a:prstGeom>
        </p:spPr>
        <p:txBody>
          <a:bodyPr vert="horz" lIns="91440" tIns="45720" rIns="91440" bIns="45720" rtlCol="0" anchor="ctr">
            <a:normAutofit/>
          </a:bodyPr>
          <a:lstStyle/>
          <a:p>
            <a:pPr algn="ctr" defTabSz="457200">
              <a:spcBef>
                <a:spcPct val="0"/>
              </a:spcBef>
              <a:spcAft>
                <a:spcPts val="600"/>
              </a:spcAft>
            </a:pPr>
            <a:r>
              <a:rPr lang="en-US" sz="4200" dirty="0">
                <a:solidFill>
                  <a:schemeClr val="tx2"/>
                </a:solidFill>
                <a:latin typeface="+mj-lt"/>
                <a:ea typeface="+mj-ea"/>
                <a:cs typeface="+mj-cs"/>
              </a:rPr>
              <a:t>Discussion/ Conclusions</a:t>
            </a:r>
          </a:p>
        </p:txBody>
      </p:sp>
      <p:sp>
        <p:nvSpPr>
          <p:cNvPr id="3" name="TextBox 2"/>
          <p:cNvSpPr txBox="1"/>
          <p:nvPr/>
        </p:nvSpPr>
        <p:spPr>
          <a:xfrm>
            <a:off x="4975861" y="804671"/>
            <a:ext cx="6399930" cy="5248657"/>
          </a:xfrm>
          <a:prstGeom prst="rect">
            <a:avLst/>
          </a:prstGeom>
        </p:spPr>
        <p:txBody>
          <a:bodyPr vert="horz" lIns="91440" tIns="45720" rIns="91440" bIns="45720" rtlCol="0" anchor="ctr">
            <a:normAutofit/>
          </a:bodyPr>
          <a:lstStyle/>
          <a:p>
            <a:pPr marL="285750" indent="-285750" defTabSz="457200">
              <a:spcBef>
                <a:spcPts val="1000"/>
              </a:spcBef>
              <a:buClr>
                <a:schemeClr val="accent1"/>
              </a:buClr>
              <a:buSzPct val="80000"/>
              <a:buFont typeface="Wingdings 3" charset="2"/>
              <a:buChar char=""/>
            </a:pPr>
            <a:r>
              <a:rPr lang="en-US" dirty="0">
                <a:latin typeface="+mj-lt"/>
                <a:ea typeface="+mj-ea"/>
                <a:cs typeface="+mj-cs"/>
              </a:rPr>
              <a:t>GNR-siRNA nanoplexes readily cross the BBB in vitro</a:t>
            </a:r>
          </a:p>
          <a:p>
            <a:pPr marL="285750" indent="-285750" defTabSz="457200">
              <a:spcBef>
                <a:spcPts val="1000"/>
              </a:spcBef>
              <a:buClr>
                <a:schemeClr val="accent1"/>
              </a:buClr>
              <a:buSzPct val="80000"/>
              <a:buFont typeface="Wingdings 3" charset="2"/>
              <a:buChar char=""/>
            </a:pPr>
            <a:endParaRPr lang="en-US" dirty="0">
              <a:latin typeface="+mj-lt"/>
              <a:ea typeface="+mj-ea"/>
              <a:cs typeface="+mj-cs"/>
            </a:endParaRPr>
          </a:p>
          <a:p>
            <a:pPr marL="285750" indent="-285750" defTabSz="457200">
              <a:spcBef>
                <a:spcPts val="1000"/>
              </a:spcBef>
              <a:buClr>
                <a:schemeClr val="accent1"/>
              </a:buClr>
              <a:buSzPct val="80000"/>
              <a:buFont typeface="Wingdings 3" charset="2"/>
              <a:buChar char=""/>
            </a:pPr>
            <a:r>
              <a:rPr lang="en-US" dirty="0">
                <a:latin typeface="+mj-lt"/>
                <a:ea typeface="+mj-ea"/>
                <a:cs typeface="+mj-cs"/>
              </a:rPr>
              <a:t>There are no apparent adverse side effects </a:t>
            </a:r>
          </a:p>
          <a:p>
            <a:pPr marL="285750" indent="-285750" defTabSz="457200">
              <a:spcBef>
                <a:spcPts val="1000"/>
              </a:spcBef>
              <a:buClr>
                <a:schemeClr val="accent1"/>
              </a:buClr>
              <a:buSzPct val="80000"/>
              <a:buFont typeface="Wingdings 3" charset="2"/>
              <a:buChar char=""/>
            </a:pPr>
            <a:endParaRPr lang="en-US" dirty="0">
              <a:latin typeface="+mj-lt"/>
              <a:ea typeface="+mj-ea"/>
              <a:cs typeface="+mj-cs"/>
            </a:endParaRPr>
          </a:p>
          <a:p>
            <a:pPr marL="285750" indent="-285750" defTabSz="457200">
              <a:spcBef>
                <a:spcPts val="1000"/>
              </a:spcBef>
              <a:buClr>
                <a:schemeClr val="accent1"/>
              </a:buClr>
              <a:buSzPct val="80000"/>
              <a:buFont typeface="Wingdings 3" charset="2"/>
              <a:buChar char=""/>
            </a:pPr>
            <a:r>
              <a:rPr lang="en-US" dirty="0">
                <a:latin typeface="+mj-lt"/>
                <a:ea typeface="+mj-ea"/>
                <a:cs typeface="+mj-cs"/>
              </a:rPr>
              <a:t>GNR-siRNA silences DARPP-32 gene expression, thereby significantly reducing the negative cascade </a:t>
            </a:r>
          </a:p>
          <a:p>
            <a:pPr defTabSz="457200">
              <a:spcBef>
                <a:spcPts val="1000"/>
              </a:spcBef>
              <a:buClr>
                <a:schemeClr val="accent1"/>
              </a:buClr>
              <a:buSzPct val="80000"/>
            </a:pPr>
            <a:endParaRPr lang="en-US" dirty="0">
              <a:latin typeface="+mj-lt"/>
              <a:ea typeface="+mj-ea"/>
              <a:cs typeface="+mj-cs"/>
            </a:endParaRPr>
          </a:p>
          <a:p>
            <a:pPr marL="285750" indent="-285750" defTabSz="457200">
              <a:spcBef>
                <a:spcPts val="1000"/>
              </a:spcBef>
              <a:buClr>
                <a:schemeClr val="accent1"/>
              </a:buClr>
              <a:buSzPct val="80000"/>
              <a:buFont typeface="Wingdings 3" charset="2"/>
              <a:buChar char=""/>
            </a:pPr>
            <a:r>
              <a:rPr lang="en-US" dirty="0">
                <a:latin typeface="+mj-lt"/>
                <a:ea typeface="+mj-ea"/>
                <a:cs typeface="+mj-cs"/>
              </a:rPr>
              <a:t>DARPP-32 is a potential therapy for drug addiction</a:t>
            </a:r>
          </a:p>
          <a:p>
            <a:pPr marL="285750" indent="-285750" defTabSz="457200">
              <a:spcBef>
                <a:spcPts val="1000"/>
              </a:spcBef>
              <a:buClr>
                <a:schemeClr val="accent1"/>
              </a:buClr>
              <a:buSzPct val="80000"/>
              <a:buFont typeface="Wingdings 3" charset="2"/>
              <a:buChar char=""/>
            </a:pPr>
            <a:endParaRPr lang="en-US" dirty="0">
              <a:latin typeface="+mj-lt"/>
              <a:ea typeface="+mj-ea"/>
              <a:cs typeface="+mj-cs"/>
            </a:endParaRPr>
          </a:p>
        </p:txBody>
      </p:sp>
    </p:spTree>
    <p:extLst>
      <p:ext uri="{BB962C8B-B14F-4D97-AF65-F5344CB8AC3E}">
        <p14:creationId xmlns:p14="http://schemas.microsoft.com/office/powerpoint/2010/main" val="902955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2387" y="2585919"/>
            <a:ext cx="10717319" cy="1077218"/>
          </a:xfrm>
          <a:prstGeom prst="rect">
            <a:avLst/>
          </a:prstGeom>
          <a:noFill/>
        </p:spPr>
        <p:txBody>
          <a:bodyPr wrap="square" rtlCol="0">
            <a:spAutoFit/>
          </a:bodyPr>
          <a:lstStyle/>
          <a:p>
            <a:pPr algn="ctr"/>
            <a:r>
              <a:rPr lang="en-US" sz="3200" dirty="0">
                <a:latin typeface="+mj-lt"/>
              </a:rPr>
              <a:t>If GNR-siRNA readily crosses the BBB </a:t>
            </a:r>
            <a:r>
              <a:rPr lang="en-US" sz="3200" i="1" dirty="0">
                <a:latin typeface="+mj-lt"/>
              </a:rPr>
              <a:t>in vitro</a:t>
            </a:r>
            <a:r>
              <a:rPr lang="en-US" sz="3200" dirty="0">
                <a:latin typeface="+mj-lt"/>
              </a:rPr>
              <a:t>, are there reasons can’t it be given systemically? </a:t>
            </a:r>
          </a:p>
        </p:txBody>
      </p:sp>
      <p:sp>
        <p:nvSpPr>
          <p:cNvPr id="3" name="TextBox 2"/>
          <p:cNvSpPr txBox="1"/>
          <p:nvPr/>
        </p:nvSpPr>
        <p:spPr>
          <a:xfrm>
            <a:off x="0" y="0"/>
            <a:ext cx="6006164" cy="646331"/>
          </a:xfrm>
          <a:prstGeom prst="rect">
            <a:avLst/>
          </a:prstGeom>
          <a:noFill/>
        </p:spPr>
        <p:txBody>
          <a:bodyPr wrap="square" rtlCol="0">
            <a:spAutoFit/>
          </a:bodyPr>
          <a:lstStyle/>
          <a:p>
            <a:r>
              <a:rPr lang="en-US" sz="3600" dirty="0">
                <a:latin typeface="+mj-lt"/>
              </a:rPr>
              <a:t>Questions/ Future Studies</a:t>
            </a:r>
          </a:p>
        </p:txBody>
      </p:sp>
    </p:spTree>
    <p:extLst>
      <p:ext uri="{BB962C8B-B14F-4D97-AF65-F5344CB8AC3E}">
        <p14:creationId xmlns:p14="http://schemas.microsoft.com/office/powerpoint/2010/main" val="1137381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2856488" cy="646331"/>
          </a:xfrm>
          <a:prstGeom prst="rect">
            <a:avLst/>
          </a:prstGeom>
          <a:noFill/>
        </p:spPr>
        <p:txBody>
          <a:bodyPr wrap="square" rtlCol="0">
            <a:spAutoFit/>
          </a:bodyPr>
          <a:lstStyle/>
          <a:p>
            <a:r>
              <a:rPr lang="en-US" sz="3600" b="1" dirty="0">
                <a:latin typeface="+mj-lt"/>
              </a:rPr>
              <a:t>Introduction</a:t>
            </a:r>
          </a:p>
        </p:txBody>
      </p:sp>
      <p:sp>
        <p:nvSpPr>
          <p:cNvPr id="5" name="Rectangle 4">
            <a:extLst>
              <a:ext uri="{FF2B5EF4-FFF2-40B4-BE49-F238E27FC236}">
                <a16:creationId xmlns:a16="http://schemas.microsoft.com/office/drawing/2014/main" id="{F0F263F9-7667-43B8-B726-7D6AA9A8BB0F}"/>
              </a:ext>
            </a:extLst>
          </p:cNvPr>
          <p:cNvSpPr/>
          <p:nvPr/>
        </p:nvSpPr>
        <p:spPr>
          <a:xfrm>
            <a:off x="99461" y="646331"/>
            <a:ext cx="11993078" cy="6432530"/>
          </a:xfrm>
          <a:prstGeom prst="rect">
            <a:avLst/>
          </a:prstGeom>
        </p:spPr>
        <p:txBody>
          <a:bodyPr wrap="square">
            <a:spAutoFit/>
          </a:bodyPr>
          <a:lstStyle/>
          <a:p>
            <a:pPr marL="571500" indent="-571500">
              <a:buFont typeface="Arial" panose="020B0604020202020204" pitchFamily="34" charset="0"/>
              <a:buChar char="•"/>
            </a:pPr>
            <a:endParaRPr lang="en-US" sz="2800" dirty="0"/>
          </a:p>
          <a:p>
            <a:pPr marL="571500" indent="-571500">
              <a:buFont typeface="Arial" panose="020B0604020202020204" pitchFamily="34" charset="0"/>
              <a:buChar char="•"/>
            </a:pPr>
            <a:r>
              <a:rPr lang="en-US" sz="2800" dirty="0"/>
              <a:t>Opiates, cocaine and amphetamines act on the dopaminergic system</a:t>
            </a:r>
          </a:p>
          <a:p>
            <a:pPr marL="571500" indent="-571500">
              <a:buFont typeface="Arial" panose="020B0604020202020204" pitchFamily="34" charset="0"/>
              <a:buChar char="•"/>
            </a:pPr>
            <a:endParaRPr lang="en-US" sz="2800" dirty="0"/>
          </a:p>
          <a:p>
            <a:pPr marL="571500" indent="-571500">
              <a:buFont typeface="Arial" panose="020B0604020202020204" pitchFamily="34" charset="0"/>
              <a:buChar char="•"/>
            </a:pPr>
            <a:r>
              <a:rPr lang="en-US" sz="2800" dirty="0"/>
              <a:t>DARPP-32 controls inhibition of protein phosphatase-1 (PP-1) and CREB/ERK, possibly reinforcing dependence on drugs of abuse</a:t>
            </a:r>
          </a:p>
          <a:p>
            <a:pPr marL="571500" indent="-571500">
              <a:buFont typeface="Arial" panose="020B0604020202020204" pitchFamily="34" charset="0"/>
              <a:buChar char="•"/>
            </a:pPr>
            <a:endParaRPr lang="en-US" sz="2800" dirty="0"/>
          </a:p>
          <a:p>
            <a:pPr marL="571500" indent="-571500">
              <a:buFont typeface="Arial" panose="020B0604020202020204" pitchFamily="34" charset="0"/>
              <a:buChar char="•"/>
            </a:pPr>
            <a:r>
              <a:rPr lang="en-US" sz="2800" dirty="0"/>
              <a:t>DARPP-32 is upregulated by drugs of abuse</a:t>
            </a:r>
          </a:p>
          <a:p>
            <a:endParaRPr lang="en-US" sz="2800" dirty="0"/>
          </a:p>
          <a:p>
            <a:pPr marL="571500" indent="-571500">
              <a:buFont typeface="Arial" panose="020B0604020202020204" pitchFamily="34" charset="0"/>
              <a:buChar char="•"/>
            </a:pPr>
            <a:r>
              <a:rPr lang="en-US" sz="2800" dirty="0"/>
              <a:t>DARPP-32 is found in all neurons receiving dopaminergic input</a:t>
            </a:r>
          </a:p>
          <a:p>
            <a:endParaRPr lang="en-US" sz="2800" dirty="0"/>
          </a:p>
          <a:p>
            <a:endParaRPr lang="en-US" sz="2400" dirty="0"/>
          </a:p>
          <a:p>
            <a:r>
              <a:rPr lang="en-US" sz="2400" dirty="0"/>
              <a:t>DARPP-32: </a:t>
            </a:r>
            <a:r>
              <a:rPr lang="en-US" sz="2400" i="1" dirty="0"/>
              <a:t>dopamine and cyclic 3</a:t>
            </a:r>
            <a:r>
              <a:rPr lang="en-US" sz="2400" i="1" dirty="0">
                <a:latin typeface="Corbel" panose="020B0503020204020204" pitchFamily="34" charset="0"/>
              </a:rPr>
              <a:t>’, </a:t>
            </a:r>
            <a:r>
              <a:rPr lang="en-US" sz="2400" i="1" dirty="0">
                <a:latin typeface="Century Gothic" panose="020B0502020202020204" pitchFamily="34" charset="0"/>
              </a:rPr>
              <a:t>5</a:t>
            </a:r>
            <a:r>
              <a:rPr lang="en-US" sz="2400" i="1" dirty="0">
                <a:latin typeface="Corbel" panose="020B0503020204020204" pitchFamily="34" charset="0"/>
              </a:rPr>
              <a:t>’ </a:t>
            </a:r>
            <a:r>
              <a:rPr lang="en-US" sz="2400" i="1" dirty="0">
                <a:latin typeface="Century Gothic" panose="020B0502020202020204" pitchFamily="34" charset="0"/>
              </a:rPr>
              <a:t>adenosine monophosphate regulated phosphoprotein</a:t>
            </a:r>
            <a:endParaRPr lang="en-US" sz="2800" dirty="0"/>
          </a:p>
          <a:p>
            <a:pPr marL="571500" indent="-571500">
              <a:buFont typeface="Arial" panose="020B0604020202020204" pitchFamily="34" charset="0"/>
              <a:buChar char="•"/>
            </a:pPr>
            <a:endParaRPr lang="en-US" sz="3200" dirty="0"/>
          </a:p>
        </p:txBody>
      </p:sp>
    </p:spTree>
    <p:extLst>
      <p:ext uri="{BB962C8B-B14F-4D97-AF65-F5344CB8AC3E}">
        <p14:creationId xmlns:p14="http://schemas.microsoft.com/office/powerpoint/2010/main" val="4073529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4919958" cy="646331"/>
          </a:xfrm>
          <a:prstGeom prst="rect">
            <a:avLst/>
          </a:prstGeom>
          <a:noFill/>
        </p:spPr>
        <p:txBody>
          <a:bodyPr wrap="square" rtlCol="0">
            <a:spAutoFit/>
          </a:bodyPr>
          <a:lstStyle/>
          <a:p>
            <a:r>
              <a:rPr lang="en-US" sz="3600" dirty="0">
                <a:latin typeface="Bell MT" panose="02020503060305020303" pitchFamily="18" charset="0"/>
              </a:rPr>
              <a:t>Bonoiu, A. C., et. al, 2009</a:t>
            </a:r>
          </a:p>
        </p:txBody>
      </p:sp>
      <p:sp>
        <p:nvSpPr>
          <p:cNvPr id="3" name="TextBox 2"/>
          <p:cNvSpPr txBox="1"/>
          <p:nvPr/>
        </p:nvSpPr>
        <p:spPr>
          <a:xfrm>
            <a:off x="250767" y="2551837"/>
            <a:ext cx="11690466" cy="1754326"/>
          </a:xfrm>
          <a:prstGeom prst="rect">
            <a:avLst/>
          </a:prstGeom>
          <a:noFill/>
        </p:spPr>
        <p:txBody>
          <a:bodyPr wrap="square" rtlCol="0">
            <a:spAutoFit/>
          </a:bodyPr>
          <a:lstStyle/>
          <a:p>
            <a:pPr algn="ctr"/>
            <a:r>
              <a:rPr lang="en-US" sz="3600" dirty="0">
                <a:latin typeface="Bell MT" panose="02020503060305020303" pitchFamily="18" charset="0"/>
              </a:rPr>
              <a:t>Nanotechnology Approach for Drug Addiction Therapy: Gene Silencing Using Delivery of Gold Nanorod-siRNA Nanoplex in Dopaminergic Neurons</a:t>
            </a:r>
          </a:p>
        </p:txBody>
      </p:sp>
    </p:spTree>
    <p:extLst>
      <p:ext uri="{BB962C8B-B14F-4D97-AF65-F5344CB8AC3E}">
        <p14:creationId xmlns:p14="http://schemas.microsoft.com/office/powerpoint/2010/main" val="1287243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4F3F59-B14B-4390-AC21-6648D5015662}"/>
              </a:ext>
            </a:extLst>
          </p:cNvPr>
          <p:cNvSpPr/>
          <p:nvPr/>
        </p:nvSpPr>
        <p:spPr>
          <a:xfrm>
            <a:off x="2944261" y="782320"/>
            <a:ext cx="6303478" cy="6075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0" y="0"/>
            <a:ext cx="1132884" cy="584775"/>
          </a:xfrm>
          <a:prstGeom prst="rect">
            <a:avLst/>
          </a:prstGeom>
          <a:noFill/>
        </p:spPr>
        <p:txBody>
          <a:bodyPr wrap="square" rtlCol="0">
            <a:spAutoFit/>
          </a:bodyPr>
          <a:lstStyle/>
          <a:p>
            <a:r>
              <a:rPr lang="en-US" sz="3200" dirty="0">
                <a:latin typeface="+mj-lt"/>
              </a:rPr>
              <a:t>Fig 1</a:t>
            </a:r>
          </a:p>
        </p:txBody>
      </p:sp>
      <p:pic>
        <p:nvPicPr>
          <p:cNvPr id="12" name="Picture 11"/>
          <p:cNvPicPr>
            <a:picLocks noChangeAspect="1"/>
          </p:cNvPicPr>
          <p:nvPr/>
        </p:nvPicPr>
        <p:blipFill>
          <a:blip r:embed="rId3"/>
          <a:stretch>
            <a:fillRect/>
          </a:stretch>
        </p:blipFill>
        <p:spPr>
          <a:xfrm>
            <a:off x="3262965" y="968167"/>
            <a:ext cx="5666071" cy="5643938"/>
          </a:xfrm>
          <a:prstGeom prst="rect">
            <a:avLst/>
          </a:prstGeom>
        </p:spPr>
      </p:pic>
      <p:sp>
        <p:nvSpPr>
          <p:cNvPr id="3" name="TextBox 2">
            <a:extLst>
              <a:ext uri="{FF2B5EF4-FFF2-40B4-BE49-F238E27FC236}">
                <a16:creationId xmlns:a16="http://schemas.microsoft.com/office/drawing/2014/main" id="{7DFE8049-5ACC-439F-B92E-34214FFEE073}"/>
              </a:ext>
            </a:extLst>
          </p:cNvPr>
          <p:cNvSpPr txBox="1"/>
          <p:nvPr/>
        </p:nvSpPr>
        <p:spPr>
          <a:xfrm>
            <a:off x="3262965" y="202681"/>
            <a:ext cx="2714325" cy="523220"/>
          </a:xfrm>
          <a:prstGeom prst="rect">
            <a:avLst/>
          </a:prstGeom>
          <a:noFill/>
        </p:spPr>
        <p:txBody>
          <a:bodyPr wrap="square" rtlCol="0">
            <a:spAutoFit/>
          </a:bodyPr>
          <a:lstStyle/>
          <a:p>
            <a:pPr algn="ctr"/>
            <a:r>
              <a:rPr lang="en-US" sz="2800" dirty="0"/>
              <a:t>Hoechst</a:t>
            </a:r>
          </a:p>
        </p:txBody>
      </p:sp>
      <p:sp>
        <p:nvSpPr>
          <p:cNvPr id="4" name="TextBox 3">
            <a:extLst>
              <a:ext uri="{FF2B5EF4-FFF2-40B4-BE49-F238E27FC236}">
                <a16:creationId xmlns:a16="http://schemas.microsoft.com/office/drawing/2014/main" id="{5B10E77A-370C-4E32-91DC-8B45E5D3BA19}"/>
              </a:ext>
            </a:extLst>
          </p:cNvPr>
          <p:cNvSpPr txBox="1"/>
          <p:nvPr/>
        </p:nvSpPr>
        <p:spPr>
          <a:xfrm>
            <a:off x="6096000" y="202681"/>
            <a:ext cx="2714325" cy="523220"/>
          </a:xfrm>
          <a:prstGeom prst="rect">
            <a:avLst/>
          </a:prstGeom>
          <a:noFill/>
        </p:spPr>
        <p:txBody>
          <a:bodyPr wrap="square" rtlCol="0">
            <a:spAutoFit/>
          </a:bodyPr>
          <a:lstStyle/>
          <a:p>
            <a:pPr algn="ctr"/>
            <a:r>
              <a:rPr lang="en-US" sz="2800" dirty="0"/>
              <a:t>Confocal</a:t>
            </a:r>
          </a:p>
        </p:txBody>
      </p:sp>
      <p:sp>
        <p:nvSpPr>
          <p:cNvPr id="5" name="TextBox 4">
            <a:extLst>
              <a:ext uri="{FF2B5EF4-FFF2-40B4-BE49-F238E27FC236}">
                <a16:creationId xmlns:a16="http://schemas.microsoft.com/office/drawing/2014/main" id="{637C7529-3887-4E04-8706-4DD1F5FC3D2C}"/>
              </a:ext>
            </a:extLst>
          </p:cNvPr>
          <p:cNvSpPr txBox="1"/>
          <p:nvPr/>
        </p:nvSpPr>
        <p:spPr>
          <a:xfrm>
            <a:off x="375386" y="2127183"/>
            <a:ext cx="2327354" cy="523220"/>
          </a:xfrm>
          <a:prstGeom prst="rect">
            <a:avLst/>
          </a:prstGeom>
          <a:noFill/>
        </p:spPr>
        <p:txBody>
          <a:bodyPr wrap="square" rtlCol="0">
            <a:spAutoFit/>
          </a:bodyPr>
          <a:lstStyle/>
          <a:p>
            <a:r>
              <a:rPr lang="en-US" sz="2800" dirty="0"/>
              <a:t>GNR-siRNA</a:t>
            </a:r>
          </a:p>
        </p:txBody>
      </p:sp>
      <p:sp>
        <p:nvSpPr>
          <p:cNvPr id="6" name="TextBox 5">
            <a:extLst>
              <a:ext uri="{FF2B5EF4-FFF2-40B4-BE49-F238E27FC236}">
                <a16:creationId xmlns:a16="http://schemas.microsoft.com/office/drawing/2014/main" id="{82C016FF-D770-4B6C-9A75-DF8AA54A0D2B}"/>
              </a:ext>
            </a:extLst>
          </p:cNvPr>
          <p:cNvSpPr txBox="1"/>
          <p:nvPr/>
        </p:nvSpPr>
        <p:spPr>
          <a:xfrm>
            <a:off x="375386" y="5091764"/>
            <a:ext cx="2327354" cy="523220"/>
          </a:xfrm>
          <a:prstGeom prst="rect">
            <a:avLst/>
          </a:prstGeom>
          <a:noFill/>
        </p:spPr>
        <p:txBody>
          <a:bodyPr wrap="square" rtlCol="0">
            <a:spAutoFit/>
          </a:bodyPr>
          <a:lstStyle/>
          <a:p>
            <a:r>
              <a:rPr lang="en-US" sz="2800" dirty="0"/>
              <a:t>Free siRNA</a:t>
            </a:r>
          </a:p>
        </p:txBody>
      </p:sp>
    </p:spTree>
    <p:extLst>
      <p:ext uri="{BB962C8B-B14F-4D97-AF65-F5344CB8AC3E}">
        <p14:creationId xmlns:p14="http://schemas.microsoft.com/office/powerpoint/2010/main" val="1980294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937D191-13D4-4D46-AA31-AA8157D3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1B796756-8CDE-44C7-BF60-022DF3B3A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B502A146-6461-45FE-B52F-8F9B510D9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4"/>
          <a:stretch>
            <a:fillRect/>
          </a:stretch>
        </p:blipFill>
        <p:spPr>
          <a:xfrm>
            <a:off x="2517893" y="1123527"/>
            <a:ext cx="6329622" cy="4604800"/>
          </a:xfrm>
          <a:prstGeom prst="rect">
            <a:avLst/>
          </a:prstGeom>
        </p:spPr>
      </p:pic>
      <p:sp>
        <p:nvSpPr>
          <p:cNvPr id="38" name="Rectangle 37">
            <a:extLst>
              <a:ext uri="{FF2B5EF4-FFF2-40B4-BE49-F238E27FC236}">
                <a16:creationId xmlns:a16="http://schemas.microsoft.com/office/drawing/2014/main" id="{95A115E8-EE09-4F41-9329-56DEEE8AB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TextBox 9">
            <a:extLst>
              <a:ext uri="{FF2B5EF4-FFF2-40B4-BE49-F238E27FC236}">
                <a16:creationId xmlns:a16="http://schemas.microsoft.com/office/drawing/2014/main" id="{5E12F86B-111F-416B-AD5A-C67B108926ED}"/>
              </a:ext>
            </a:extLst>
          </p:cNvPr>
          <p:cNvSpPr txBox="1"/>
          <p:nvPr/>
        </p:nvSpPr>
        <p:spPr>
          <a:xfrm flipH="1">
            <a:off x="697687" y="643466"/>
            <a:ext cx="1343194" cy="646331"/>
          </a:xfrm>
          <a:prstGeom prst="rect">
            <a:avLst/>
          </a:prstGeom>
          <a:noFill/>
        </p:spPr>
        <p:txBody>
          <a:bodyPr wrap="square" rtlCol="0">
            <a:spAutoFit/>
          </a:bodyPr>
          <a:lstStyle/>
          <a:p>
            <a:r>
              <a:rPr lang="en-US" sz="3600" dirty="0">
                <a:solidFill>
                  <a:schemeClr val="bg1"/>
                </a:solidFill>
              </a:rPr>
              <a:t>Fig 2</a:t>
            </a:r>
          </a:p>
        </p:txBody>
      </p:sp>
      <p:sp>
        <p:nvSpPr>
          <p:cNvPr id="2" name="TextBox 1">
            <a:extLst>
              <a:ext uri="{FF2B5EF4-FFF2-40B4-BE49-F238E27FC236}">
                <a16:creationId xmlns:a16="http://schemas.microsoft.com/office/drawing/2014/main" id="{313F4CE5-106D-45D5-B0C3-A827574D17EA}"/>
              </a:ext>
            </a:extLst>
          </p:cNvPr>
          <p:cNvSpPr txBox="1"/>
          <p:nvPr/>
        </p:nvSpPr>
        <p:spPr>
          <a:xfrm>
            <a:off x="4460079" y="5742239"/>
            <a:ext cx="2445250" cy="369332"/>
          </a:xfrm>
          <a:prstGeom prst="rect">
            <a:avLst/>
          </a:prstGeom>
          <a:noFill/>
        </p:spPr>
        <p:txBody>
          <a:bodyPr wrap="square" rtlCol="0">
            <a:spAutoFit/>
          </a:bodyPr>
          <a:lstStyle/>
          <a:p>
            <a:r>
              <a:rPr lang="en-US" b="1" dirty="0">
                <a:solidFill>
                  <a:schemeClr val="bg1"/>
                </a:solidFill>
              </a:rPr>
              <a:t>Silencing efficiency</a:t>
            </a:r>
          </a:p>
        </p:txBody>
      </p:sp>
      <p:sp>
        <p:nvSpPr>
          <p:cNvPr id="3" name="Star: 5 Points 2">
            <a:extLst>
              <a:ext uri="{FF2B5EF4-FFF2-40B4-BE49-F238E27FC236}">
                <a16:creationId xmlns:a16="http://schemas.microsoft.com/office/drawing/2014/main" id="{805C607E-3572-48A2-B95B-5C8F2AC8A577}"/>
              </a:ext>
            </a:extLst>
          </p:cNvPr>
          <p:cNvSpPr/>
          <p:nvPr/>
        </p:nvSpPr>
        <p:spPr>
          <a:xfrm>
            <a:off x="5364205" y="5385439"/>
            <a:ext cx="318499" cy="27509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1D4F559-BB64-4403-B35D-32AF3D082278}"/>
              </a:ext>
            </a:extLst>
          </p:cNvPr>
          <p:cNvSpPr txBox="1"/>
          <p:nvPr/>
        </p:nvSpPr>
        <p:spPr>
          <a:xfrm>
            <a:off x="8847515" y="1878976"/>
            <a:ext cx="2495155" cy="3323987"/>
          </a:xfrm>
          <a:prstGeom prst="rect">
            <a:avLst/>
          </a:prstGeom>
          <a:noFill/>
        </p:spPr>
        <p:txBody>
          <a:bodyPr wrap="square" rtlCol="0">
            <a:spAutoFit/>
          </a:bodyPr>
          <a:lstStyle/>
          <a:p>
            <a:r>
              <a:rPr lang="en-US" sz="2400" dirty="0">
                <a:solidFill>
                  <a:schemeClr val="bg1"/>
                </a:solidFill>
              </a:rPr>
              <a:t>DARPP-32 expression is significantly decreased with GNR-siRNA treatment compared to siPORT-siRNA</a:t>
            </a:r>
          </a:p>
          <a:p>
            <a:endParaRPr lang="en-US" dirty="0"/>
          </a:p>
        </p:txBody>
      </p:sp>
    </p:spTree>
    <p:extLst>
      <p:ext uri="{BB962C8B-B14F-4D97-AF65-F5344CB8AC3E}">
        <p14:creationId xmlns:p14="http://schemas.microsoft.com/office/powerpoint/2010/main" val="3677421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E96AB44-4514-4B55-85E2-C2D0B9DCB46D}"/>
              </a:ext>
            </a:extLst>
          </p:cNvPr>
          <p:cNvSpPr/>
          <p:nvPr/>
        </p:nvSpPr>
        <p:spPr>
          <a:xfrm>
            <a:off x="7337502" y="774843"/>
            <a:ext cx="2878110" cy="595286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58B6D528-39D2-48D5-BE9A-1ACD2A38BE60}"/>
              </a:ext>
            </a:extLst>
          </p:cNvPr>
          <p:cNvSpPr/>
          <p:nvPr/>
        </p:nvSpPr>
        <p:spPr>
          <a:xfrm>
            <a:off x="1976388" y="774843"/>
            <a:ext cx="5361114" cy="595286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0" y="0"/>
            <a:ext cx="1197764" cy="646331"/>
          </a:xfrm>
          <a:prstGeom prst="rect">
            <a:avLst/>
          </a:prstGeom>
        </p:spPr>
        <p:txBody>
          <a:bodyPr wrap="none">
            <a:spAutoFit/>
          </a:bodyPr>
          <a:lstStyle/>
          <a:p>
            <a:r>
              <a:rPr lang="en-US" sz="3600" dirty="0">
                <a:latin typeface="+mj-lt"/>
              </a:rPr>
              <a:t>Fig 5</a:t>
            </a:r>
          </a:p>
        </p:txBody>
      </p:sp>
      <p:pic>
        <p:nvPicPr>
          <p:cNvPr id="4" name="Picture 3"/>
          <p:cNvPicPr>
            <a:picLocks noChangeAspect="1"/>
          </p:cNvPicPr>
          <p:nvPr/>
        </p:nvPicPr>
        <p:blipFill>
          <a:blip r:embed="rId3"/>
          <a:stretch>
            <a:fillRect/>
          </a:stretch>
        </p:blipFill>
        <p:spPr>
          <a:xfrm>
            <a:off x="2295642" y="1236511"/>
            <a:ext cx="7600717" cy="5029536"/>
          </a:xfrm>
          <a:prstGeom prst="rect">
            <a:avLst/>
          </a:prstGeom>
        </p:spPr>
      </p:pic>
      <p:sp>
        <p:nvSpPr>
          <p:cNvPr id="5" name="TextBox 4">
            <a:extLst>
              <a:ext uri="{FF2B5EF4-FFF2-40B4-BE49-F238E27FC236}">
                <a16:creationId xmlns:a16="http://schemas.microsoft.com/office/drawing/2014/main" id="{28C30138-F6EF-45DE-8686-4547A6FA0214}"/>
              </a:ext>
            </a:extLst>
          </p:cNvPr>
          <p:cNvSpPr txBox="1"/>
          <p:nvPr/>
        </p:nvSpPr>
        <p:spPr>
          <a:xfrm>
            <a:off x="2371023" y="313178"/>
            <a:ext cx="2572790" cy="461665"/>
          </a:xfrm>
          <a:prstGeom prst="rect">
            <a:avLst/>
          </a:prstGeom>
          <a:noFill/>
        </p:spPr>
        <p:txBody>
          <a:bodyPr wrap="square" rtlCol="0">
            <a:spAutoFit/>
          </a:bodyPr>
          <a:lstStyle/>
          <a:p>
            <a:r>
              <a:rPr lang="en-US" sz="2400" dirty="0"/>
              <a:t>A-D: DARPP-32</a:t>
            </a:r>
          </a:p>
        </p:txBody>
      </p:sp>
      <p:sp>
        <p:nvSpPr>
          <p:cNvPr id="8" name="TextBox 7">
            <a:extLst>
              <a:ext uri="{FF2B5EF4-FFF2-40B4-BE49-F238E27FC236}">
                <a16:creationId xmlns:a16="http://schemas.microsoft.com/office/drawing/2014/main" id="{290E0EF7-8E42-488A-84DD-FBB9A303C009}"/>
              </a:ext>
            </a:extLst>
          </p:cNvPr>
          <p:cNvSpPr txBox="1"/>
          <p:nvPr/>
        </p:nvSpPr>
        <p:spPr>
          <a:xfrm>
            <a:off x="7740420" y="313179"/>
            <a:ext cx="2080557" cy="461665"/>
          </a:xfrm>
          <a:prstGeom prst="rect">
            <a:avLst/>
          </a:prstGeom>
          <a:noFill/>
        </p:spPr>
        <p:txBody>
          <a:bodyPr wrap="square" rtlCol="0">
            <a:spAutoFit/>
          </a:bodyPr>
          <a:lstStyle/>
          <a:p>
            <a:r>
              <a:rPr lang="en-US" sz="2400" dirty="0"/>
              <a:t>E &amp; F: ERK-1</a:t>
            </a:r>
          </a:p>
        </p:txBody>
      </p:sp>
      <p:sp>
        <p:nvSpPr>
          <p:cNvPr id="7" name="TextBox 6">
            <a:extLst>
              <a:ext uri="{FF2B5EF4-FFF2-40B4-BE49-F238E27FC236}">
                <a16:creationId xmlns:a16="http://schemas.microsoft.com/office/drawing/2014/main" id="{2C101431-9D19-46FD-B291-19E2B273E542}"/>
              </a:ext>
            </a:extLst>
          </p:cNvPr>
          <p:cNvSpPr txBox="1"/>
          <p:nvPr/>
        </p:nvSpPr>
        <p:spPr>
          <a:xfrm>
            <a:off x="2458556" y="877884"/>
            <a:ext cx="2395943" cy="369332"/>
          </a:xfrm>
          <a:prstGeom prst="rect">
            <a:avLst/>
          </a:prstGeom>
          <a:noFill/>
        </p:spPr>
        <p:txBody>
          <a:bodyPr wrap="square" rtlCol="0">
            <a:spAutoFit/>
          </a:bodyPr>
          <a:lstStyle/>
          <a:p>
            <a:r>
              <a:rPr lang="en-US" dirty="0"/>
              <a:t>Untreated Control</a:t>
            </a:r>
          </a:p>
        </p:txBody>
      </p:sp>
      <p:sp>
        <p:nvSpPr>
          <p:cNvPr id="9" name="TextBox 8">
            <a:extLst>
              <a:ext uri="{FF2B5EF4-FFF2-40B4-BE49-F238E27FC236}">
                <a16:creationId xmlns:a16="http://schemas.microsoft.com/office/drawing/2014/main" id="{FC748679-9FAD-4E4E-926B-444514AD700C}"/>
              </a:ext>
            </a:extLst>
          </p:cNvPr>
          <p:cNvSpPr txBox="1"/>
          <p:nvPr/>
        </p:nvSpPr>
        <p:spPr>
          <a:xfrm>
            <a:off x="2785107" y="6266047"/>
            <a:ext cx="1368359" cy="369332"/>
          </a:xfrm>
          <a:prstGeom prst="rect">
            <a:avLst/>
          </a:prstGeom>
          <a:noFill/>
        </p:spPr>
        <p:txBody>
          <a:bodyPr wrap="square" rtlCol="0">
            <a:spAutoFit/>
          </a:bodyPr>
          <a:lstStyle/>
          <a:p>
            <a:r>
              <a:rPr lang="en-US" dirty="0"/>
              <a:t>Nanoplex</a:t>
            </a:r>
          </a:p>
        </p:txBody>
      </p:sp>
      <p:sp>
        <p:nvSpPr>
          <p:cNvPr id="10" name="TextBox 9">
            <a:extLst>
              <a:ext uri="{FF2B5EF4-FFF2-40B4-BE49-F238E27FC236}">
                <a16:creationId xmlns:a16="http://schemas.microsoft.com/office/drawing/2014/main" id="{C50E2F05-E55A-46B1-919B-186FACBFF200}"/>
              </a:ext>
            </a:extLst>
          </p:cNvPr>
          <p:cNvSpPr txBox="1"/>
          <p:nvPr/>
        </p:nvSpPr>
        <p:spPr>
          <a:xfrm>
            <a:off x="4854499" y="6269081"/>
            <a:ext cx="2500760" cy="369332"/>
          </a:xfrm>
          <a:prstGeom prst="rect">
            <a:avLst/>
          </a:prstGeom>
          <a:noFill/>
        </p:spPr>
        <p:txBody>
          <a:bodyPr wrap="square" rtlCol="0">
            <a:spAutoFit/>
          </a:bodyPr>
          <a:lstStyle/>
          <a:p>
            <a:r>
              <a:rPr lang="en-US" dirty="0"/>
              <a:t>Morphine/ Nanoplex</a:t>
            </a:r>
          </a:p>
        </p:txBody>
      </p:sp>
      <p:sp>
        <p:nvSpPr>
          <p:cNvPr id="11" name="TextBox 10">
            <a:extLst>
              <a:ext uri="{FF2B5EF4-FFF2-40B4-BE49-F238E27FC236}">
                <a16:creationId xmlns:a16="http://schemas.microsoft.com/office/drawing/2014/main" id="{B634D5C6-7C2A-4666-89DD-CB4DE3881B85}"/>
              </a:ext>
            </a:extLst>
          </p:cNvPr>
          <p:cNvSpPr txBox="1"/>
          <p:nvPr/>
        </p:nvSpPr>
        <p:spPr>
          <a:xfrm>
            <a:off x="5336666" y="889216"/>
            <a:ext cx="1518669" cy="369332"/>
          </a:xfrm>
          <a:prstGeom prst="rect">
            <a:avLst/>
          </a:prstGeom>
          <a:noFill/>
        </p:spPr>
        <p:txBody>
          <a:bodyPr wrap="square" rtlCol="0">
            <a:spAutoFit/>
          </a:bodyPr>
          <a:lstStyle/>
          <a:p>
            <a:r>
              <a:rPr lang="en-US" dirty="0"/>
              <a:t>Morphine</a:t>
            </a:r>
          </a:p>
        </p:txBody>
      </p:sp>
      <p:sp>
        <p:nvSpPr>
          <p:cNvPr id="12" name="TextBox 11">
            <a:extLst>
              <a:ext uri="{FF2B5EF4-FFF2-40B4-BE49-F238E27FC236}">
                <a16:creationId xmlns:a16="http://schemas.microsoft.com/office/drawing/2014/main" id="{2370FD66-B9E5-4FD1-BD6F-174E65183EA0}"/>
              </a:ext>
            </a:extLst>
          </p:cNvPr>
          <p:cNvSpPr txBox="1"/>
          <p:nvPr/>
        </p:nvSpPr>
        <p:spPr>
          <a:xfrm>
            <a:off x="8118738" y="889216"/>
            <a:ext cx="1315638" cy="369332"/>
          </a:xfrm>
          <a:prstGeom prst="rect">
            <a:avLst/>
          </a:prstGeom>
          <a:noFill/>
        </p:spPr>
        <p:txBody>
          <a:bodyPr wrap="square" rtlCol="0">
            <a:spAutoFit/>
          </a:bodyPr>
          <a:lstStyle/>
          <a:p>
            <a:r>
              <a:rPr lang="en-US" dirty="0"/>
              <a:t>Morphine </a:t>
            </a:r>
          </a:p>
        </p:txBody>
      </p:sp>
      <p:sp>
        <p:nvSpPr>
          <p:cNvPr id="15" name="TextBox 14">
            <a:extLst>
              <a:ext uri="{FF2B5EF4-FFF2-40B4-BE49-F238E27FC236}">
                <a16:creationId xmlns:a16="http://schemas.microsoft.com/office/drawing/2014/main" id="{94FED3C1-9653-4205-B63C-1CE3409AE644}"/>
              </a:ext>
            </a:extLst>
          </p:cNvPr>
          <p:cNvSpPr txBox="1"/>
          <p:nvPr/>
        </p:nvSpPr>
        <p:spPr>
          <a:xfrm>
            <a:off x="7388967" y="6266047"/>
            <a:ext cx="2775180" cy="369332"/>
          </a:xfrm>
          <a:prstGeom prst="rect">
            <a:avLst/>
          </a:prstGeom>
          <a:noFill/>
        </p:spPr>
        <p:txBody>
          <a:bodyPr wrap="square" rtlCol="0">
            <a:spAutoFit/>
          </a:bodyPr>
          <a:lstStyle/>
          <a:p>
            <a:r>
              <a:rPr lang="en-US" dirty="0"/>
              <a:t>Morphine/ Nanoplex</a:t>
            </a:r>
          </a:p>
        </p:txBody>
      </p:sp>
    </p:spTree>
    <p:extLst>
      <p:ext uri="{BB962C8B-B14F-4D97-AF65-F5344CB8AC3E}">
        <p14:creationId xmlns:p14="http://schemas.microsoft.com/office/powerpoint/2010/main" val="2882268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81C2B5-3548-4B54-9649-58311162C9AF}"/>
              </a:ext>
            </a:extLst>
          </p:cNvPr>
          <p:cNvSpPr txBox="1"/>
          <p:nvPr/>
        </p:nvSpPr>
        <p:spPr>
          <a:xfrm>
            <a:off x="0" y="0"/>
            <a:ext cx="1197764" cy="646331"/>
          </a:xfrm>
          <a:prstGeom prst="rect">
            <a:avLst/>
          </a:prstGeom>
          <a:noFill/>
        </p:spPr>
        <p:txBody>
          <a:bodyPr wrap="none" rtlCol="0">
            <a:spAutoFit/>
          </a:bodyPr>
          <a:lstStyle/>
          <a:p>
            <a:r>
              <a:rPr lang="en-US" sz="3600"/>
              <a:t>Fig 4</a:t>
            </a:r>
            <a:endParaRPr lang="en-US" sz="3600" dirty="0"/>
          </a:p>
        </p:txBody>
      </p:sp>
      <p:pic>
        <p:nvPicPr>
          <p:cNvPr id="3" name="Picture 2">
            <a:extLst>
              <a:ext uri="{FF2B5EF4-FFF2-40B4-BE49-F238E27FC236}">
                <a16:creationId xmlns:a16="http://schemas.microsoft.com/office/drawing/2014/main" id="{AFFA478B-37C2-4C90-AD5B-5BF4723549EF}"/>
              </a:ext>
            </a:extLst>
          </p:cNvPr>
          <p:cNvPicPr>
            <a:picLocks noChangeAspect="1"/>
          </p:cNvPicPr>
          <p:nvPr/>
        </p:nvPicPr>
        <p:blipFill>
          <a:blip r:embed="rId3"/>
          <a:stretch>
            <a:fillRect/>
          </a:stretch>
        </p:blipFill>
        <p:spPr>
          <a:xfrm>
            <a:off x="1358399" y="273132"/>
            <a:ext cx="8717541" cy="5807034"/>
          </a:xfrm>
          <a:prstGeom prst="rect">
            <a:avLst/>
          </a:prstGeom>
        </p:spPr>
      </p:pic>
    </p:spTree>
    <p:extLst>
      <p:ext uri="{BB962C8B-B14F-4D97-AF65-F5344CB8AC3E}">
        <p14:creationId xmlns:p14="http://schemas.microsoft.com/office/powerpoint/2010/main" val="1599791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937D191-13D4-4D46-AA31-AA8157D3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1B796756-8CDE-44C7-BF60-022DF3B3A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B502A146-6461-45FE-B52F-8F9B510D9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4"/>
          <a:stretch>
            <a:fillRect/>
          </a:stretch>
        </p:blipFill>
        <p:spPr>
          <a:xfrm>
            <a:off x="2813670" y="1123527"/>
            <a:ext cx="5738068" cy="4604800"/>
          </a:xfrm>
          <a:prstGeom prst="rect">
            <a:avLst/>
          </a:prstGeom>
        </p:spPr>
      </p:pic>
      <p:sp>
        <p:nvSpPr>
          <p:cNvPr id="36" name="Rectangle 35">
            <a:extLst>
              <a:ext uri="{FF2B5EF4-FFF2-40B4-BE49-F238E27FC236}">
                <a16:creationId xmlns:a16="http://schemas.microsoft.com/office/drawing/2014/main" id="{95A115E8-EE09-4F41-9329-56DEEE8AB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2ACE63F0-54FA-464A-B842-C5787C82D069}"/>
              </a:ext>
            </a:extLst>
          </p:cNvPr>
          <p:cNvSpPr txBox="1"/>
          <p:nvPr/>
        </p:nvSpPr>
        <p:spPr>
          <a:xfrm>
            <a:off x="643466" y="643466"/>
            <a:ext cx="1243086" cy="646331"/>
          </a:xfrm>
          <a:prstGeom prst="rect">
            <a:avLst/>
          </a:prstGeom>
          <a:noFill/>
        </p:spPr>
        <p:txBody>
          <a:bodyPr wrap="square" rtlCol="0">
            <a:spAutoFit/>
          </a:bodyPr>
          <a:lstStyle/>
          <a:p>
            <a:r>
              <a:rPr lang="en-US" sz="3600" dirty="0">
                <a:solidFill>
                  <a:schemeClr val="bg1"/>
                </a:solidFill>
              </a:rPr>
              <a:t>Fig 6</a:t>
            </a:r>
          </a:p>
        </p:txBody>
      </p:sp>
      <p:sp>
        <p:nvSpPr>
          <p:cNvPr id="3" name="TextBox 2">
            <a:extLst>
              <a:ext uri="{FF2B5EF4-FFF2-40B4-BE49-F238E27FC236}">
                <a16:creationId xmlns:a16="http://schemas.microsoft.com/office/drawing/2014/main" id="{CB712745-B167-495F-A80E-E5974111BC21}"/>
              </a:ext>
            </a:extLst>
          </p:cNvPr>
          <p:cNvSpPr txBox="1"/>
          <p:nvPr/>
        </p:nvSpPr>
        <p:spPr>
          <a:xfrm>
            <a:off x="8948791" y="1289797"/>
            <a:ext cx="2095928" cy="3108543"/>
          </a:xfrm>
          <a:prstGeom prst="rect">
            <a:avLst/>
          </a:prstGeom>
          <a:noFill/>
        </p:spPr>
        <p:txBody>
          <a:bodyPr wrap="square" rtlCol="0">
            <a:spAutoFit/>
          </a:bodyPr>
          <a:lstStyle/>
          <a:p>
            <a:r>
              <a:rPr lang="en-US" sz="2800" dirty="0">
                <a:solidFill>
                  <a:schemeClr val="bg1"/>
                </a:solidFill>
              </a:rPr>
              <a:t>Upper chamber- blood end</a:t>
            </a:r>
          </a:p>
          <a:p>
            <a:endParaRPr lang="en-US" sz="2800" dirty="0">
              <a:solidFill>
                <a:schemeClr val="bg1"/>
              </a:solidFill>
            </a:endParaRPr>
          </a:p>
          <a:p>
            <a:r>
              <a:rPr lang="en-US" sz="2800" dirty="0">
                <a:solidFill>
                  <a:schemeClr val="bg1"/>
                </a:solidFill>
              </a:rPr>
              <a:t>Lower chamber- brain end</a:t>
            </a:r>
          </a:p>
        </p:txBody>
      </p:sp>
    </p:spTree>
    <p:extLst>
      <p:ext uri="{BB962C8B-B14F-4D97-AF65-F5344CB8AC3E}">
        <p14:creationId xmlns:p14="http://schemas.microsoft.com/office/powerpoint/2010/main" val="18449461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786</TotalTime>
  <Words>2449</Words>
  <Application>Microsoft Office PowerPoint</Application>
  <PresentationFormat>Widescreen</PresentationFormat>
  <Paragraphs>171</Paragraphs>
  <Slides>28</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Bell MT</vt:lpstr>
      <vt:lpstr>Calibri</vt:lpstr>
      <vt:lpstr>Century Gothic</vt:lpstr>
      <vt:lpstr>Corbel</vt:lpstr>
      <vt:lpstr>Latha</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marielefdal@gmail.com</dc:creator>
  <cp:lastModifiedBy>marielefdal@gmail.com</cp:lastModifiedBy>
  <cp:revision>88</cp:revision>
  <dcterms:created xsi:type="dcterms:W3CDTF">2019-11-06T20:55:08Z</dcterms:created>
  <dcterms:modified xsi:type="dcterms:W3CDTF">2019-11-08T18:16:09Z</dcterms:modified>
</cp:coreProperties>
</file>